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00" r:id="rId2"/>
    <p:sldId id="489" r:id="rId3"/>
    <p:sldId id="552" r:id="rId4"/>
    <p:sldId id="551" r:id="rId5"/>
    <p:sldId id="504" r:id="rId6"/>
    <p:sldId id="572" r:id="rId7"/>
    <p:sldId id="624" r:id="rId8"/>
    <p:sldId id="601" r:id="rId9"/>
    <p:sldId id="621" r:id="rId10"/>
    <p:sldId id="595" r:id="rId11"/>
    <p:sldId id="576" r:id="rId12"/>
    <p:sldId id="600" r:id="rId13"/>
    <p:sldId id="609" r:id="rId14"/>
    <p:sldId id="593" r:id="rId15"/>
    <p:sldId id="594" r:id="rId16"/>
    <p:sldId id="598" r:id="rId17"/>
    <p:sldId id="591" r:id="rId18"/>
    <p:sldId id="592" r:id="rId19"/>
    <p:sldId id="627" r:id="rId20"/>
    <p:sldId id="613" r:id="rId21"/>
    <p:sldId id="614" r:id="rId22"/>
    <p:sldId id="619" r:id="rId23"/>
    <p:sldId id="615" r:id="rId24"/>
    <p:sldId id="616" r:id="rId25"/>
    <p:sldId id="617" r:id="rId26"/>
    <p:sldId id="618" r:id="rId27"/>
    <p:sldId id="610" r:id="rId28"/>
    <p:sldId id="623" r:id="rId29"/>
    <p:sldId id="625" r:id="rId30"/>
    <p:sldId id="626" r:id="rId31"/>
    <p:sldId id="590" r:id="rId32"/>
    <p:sldId id="603" r:id="rId33"/>
    <p:sldId id="604" r:id="rId34"/>
    <p:sldId id="607" r:id="rId35"/>
    <p:sldId id="608" r:id="rId36"/>
    <p:sldId id="588" r:id="rId37"/>
    <p:sldId id="620" r:id="rId38"/>
    <p:sldId id="622" r:id="rId39"/>
    <p:sldId id="581" r:id="rId40"/>
    <p:sldId id="580" r:id="rId41"/>
    <p:sldId id="579" r:id="rId42"/>
    <p:sldId id="582" r:id="rId43"/>
    <p:sldId id="583" r:id="rId44"/>
    <p:sldId id="584" r:id="rId45"/>
    <p:sldId id="585" r:id="rId46"/>
    <p:sldId id="586" r:id="rId47"/>
    <p:sldId id="466" r:id="rId48"/>
    <p:sldId id="306" r:id="rId4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2FF"/>
    <a:srgbClr val="E86111"/>
    <a:srgbClr val="FF6C6E"/>
    <a:srgbClr val="76D6FF"/>
    <a:srgbClr val="7A81FF"/>
    <a:srgbClr val="61D836"/>
    <a:srgbClr val="E72825"/>
    <a:srgbClr val="F2F3F2"/>
    <a:srgbClr val="FF7E7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00"/>
    <p:restoredTop sz="96327" autoAdjust="0"/>
  </p:normalViewPr>
  <p:slideViewPr>
    <p:cSldViewPr snapToGrid="0">
      <p:cViewPr varScale="1">
        <p:scale>
          <a:sx n="57" d="100"/>
          <a:sy n="57" d="100"/>
        </p:scale>
        <p:origin x="10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662583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8977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6099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7758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2184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9812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3603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7876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8372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391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9532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421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0092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6622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14167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30721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31084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4132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3363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1659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4254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78402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0527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8320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30560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56477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00628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03126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7548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62786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06778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16051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16276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4578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84468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7889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75172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83977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5101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77516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7622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6296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0332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1714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2794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4589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7773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训练营ppt模版-8.jpg" descr="训练营ppt模版-8.jpg">
            <a:extLst>
              <a:ext uri="{FF2B5EF4-FFF2-40B4-BE49-F238E27FC236}">
                <a16:creationId xmlns:a16="http://schemas.microsoft.com/office/drawing/2014/main" id="{B9892DC8-92CB-A24A-907D-3D1BA33F1D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在此键入姓名">
            <a:extLst>
              <a:ext uri="{FF2B5EF4-FFF2-40B4-BE49-F238E27FC236}">
                <a16:creationId xmlns:a16="http://schemas.microsoft.com/office/drawing/2014/main" id="{4447DDA6-149F-AB40-99FC-150E6893E035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44750" y="7674780"/>
            <a:ext cx="5325176" cy="116442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spcBef>
                <a:spcPts val="0"/>
              </a:spcBef>
              <a:defRPr sz="6900">
                <a:solidFill>
                  <a:schemeClr val="bg1"/>
                </a:solidFill>
              </a:defRPr>
            </a:lvl1pPr>
          </a:lstStyle>
          <a:p>
            <a:r>
              <a:t>在此键入姓名</a:t>
            </a:r>
          </a:p>
        </p:txBody>
      </p:sp>
      <p:sp>
        <p:nvSpPr>
          <p:cNvPr id="6" name="在此键入tittle">
            <a:extLst>
              <a:ext uri="{FF2B5EF4-FFF2-40B4-BE49-F238E27FC236}">
                <a16:creationId xmlns:a16="http://schemas.microsoft.com/office/drawing/2014/main" id="{AD0AEF1D-EC82-1B42-A6CC-5B36FD56C8D1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2447620" y="9163050"/>
            <a:ext cx="2929782" cy="7747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3800">
                <a:solidFill>
                  <a:srgbClr val="E4F4F9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在此键入姓名">
            <a:extLst>
              <a:ext uri="{FF2B5EF4-FFF2-40B4-BE49-F238E27FC236}">
                <a16:creationId xmlns:a16="http://schemas.microsoft.com/office/drawing/2014/main" id="{B2097A4E-BA18-2F45-B581-AD82B5444285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444750" y="2514540"/>
            <a:ext cx="15758583" cy="368306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7200" b="0" i="0">
                <a:solidFill>
                  <a:srgbClr val="FFFFFF"/>
                </a:solidFill>
                <a:latin typeface="Helvetica" pitchFamily="2" charset="0"/>
              </a:defRPr>
            </a:lvl1pPr>
          </a:lstStyle>
          <a:p>
            <a:r>
              <a:rPr lang="zh-CN" altLang="en-US"/>
              <a:t>架构师训练营 </a:t>
            </a:r>
            <a:r>
              <a:rPr lang="en-US" altLang="zh-CN"/>
              <a:t>–</a:t>
            </a:r>
            <a:r>
              <a:rPr lang="zh-CN" altLang="en-US"/>
              <a:t> 模块 </a:t>
            </a:r>
            <a:r>
              <a:rPr lang="en-US" altLang="zh-CN"/>
              <a:t>X</a:t>
            </a:r>
          </a:p>
          <a:p>
            <a:endParaRPr lang="en-US" altLang="zh-CN"/>
          </a:p>
          <a:p>
            <a:r>
              <a:rPr lang="zh-CN" altLang="en-US"/>
              <a:t>第</a:t>
            </a:r>
            <a:r>
              <a:rPr lang="en-US" altLang="zh-CN"/>
              <a:t>X</a:t>
            </a:r>
            <a:r>
              <a:rPr lang="zh-CN" altLang="en-US"/>
              <a:t>课：课程名称</a:t>
            </a: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训练营ppt模版-2.jpg" descr="训练营ppt模版-2.jpg">
            <a:extLst>
              <a:ext uri="{FF2B5EF4-FFF2-40B4-BE49-F238E27FC236}">
                <a16:creationId xmlns:a16="http://schemas.microsoft.com/office/drawing/2014/main" id="{2C362B90-A864-D84D-A06A-06391A2BB9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9327506" y="3700462"/>
            <a:ext cx="12164954" cy="77939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目录">
            <a:extLst>
              <a:ext uri="{FF2B5EF4-FFF2-40B4-BE49-F238E27FC236}">
                <a16:creationId xmlns:a16="http://schemas.microsoft.com/office/drawing/2014/main" id="{DF971C0E-1DBC-6948-81F0-FD763979103D}"/>
              </a:ext>
            </a:extLst>
          </p:cNvPr>
          <p:cNvSpPr txBox="1"/>
          <p:nvPr userDrawn="1"/>
        </p:nvSpPr>
        <p:spPr>
          <a:xfrm>
            <a:off x="3758952" y="3700462"/>
            <a:ext cx="267701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18B2E8"/>
                </a:solidFill>
              </a:defRPr>
            </a:lvl1pPr>
          </a:lstStyle>
          <a:p>
            <a:r>
              <a:rPr dirty="0" err="1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目录</a:t>
            </a:r>
            <a:endParaRPr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019241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文本">
            <a:extLst>
              <a:ext uri="{FF2B5EF4-FFF2-40B4-BE49-F238E27FC236}">
                <a16:creationId xmlns:a16="http://schemas.microsoft.com/office/drawing/2014/main" id="{302D6EFD-7EFF-E74C-917D-0E27A8B678F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" altLang="zh-CN"/>
              <a:t>Title Text</a:t>
            </a:r>
            <a:endParaRPr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F1150E6-3E6B-384B-BD86-B2A89DDC3B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3200">
                <a:solidFill>
                  <a:schemeClr val="tx1"/>
                </a:solidFill>
              </a:defRPr>
            </a:lvl3pPr>
            <a:lvl4pPr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76057628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训练营ppt模版.jpg" descr="训练营ppt模版.jpg">
            <a:extLst>
              <a:ext uri="{FF2B5EF4-FFF2-40B4-BE49-F238E27FC236}">
                <a16:creationId xmlns:a16="http://schemas.microsoft.com/office/drawing/2014/main" id="{932E1BDC-E897-094F-BC18-A848CD2FE7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标题文本">
            <a:extLst>
              <a:ext uri="{FF2B5EF4-FFF2-40B4-BE49-F238E27FC236}">
                <a16:creationId xmlns:a16="http://schemas.microsoft.com/office/drawing/2014/main" id="{302D6EFD-7EFF-E74C-917D-0E27A8B678F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" altLang="zh-CN"/>
              <a:t>Title Text</a:t>
            </a:r>
            <a:endParaRPr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F1150E6-3E6B-384B-BD86-B2A89DDC3B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3200">
                <a:solidFill>
                  <a:schemeClr val="tx1"/>
                </a:solidFill>
              </a:defRPr>
            </a:lvl3pPr>
            <a:lvl4pPr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11194518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7635DE-DDE0-0042-8EE7-D96300263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58200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训练营ppt模版-6.jpg" descr="训练营ppt模版-6.jpg">
            <a:extLst>
              <a:ext uri="{FF2B5EF4-FFF2-40B4-BE49-F238E27FC236}">
                <a16:creationId xmlns:a16="http://schemas.microsoft.com/office/drawing/2014/main" id="{20DD8410-0422-A148-9BAD-B1E81EBE22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099875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rgbClr val="3A3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8800" y="2244726"/>
            <a:ext cx="20726401" cy="4775200"/>
          </a:xfrm>
        </p:spPr>
        <p:txBody>
          <a:bodyPr anchor="b">
            <a:normAutofit/>
          </a:bodyPr>
          <a:lstStyle>
            <a:lvl1pPr algn="ctr">
              <a:defRPr sz="8763"/>
            </a:lvl1pPr>
          </a:lstStyle>
          <a:p>
            <a:r>
              <a:rPr lang="zh-CN" altLang="en-US" dirty="0"/>
              <a:t>演讲标题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1" y="7204076"/>
            <a:ext cx="18288000" cy="3311524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644" indent="0" algn="ctr">
              <a:buNone/>
              <a:defRPr sz="2998"/>
            </a:lvl2pPr>
            <a:lvl3pPr marL="1371771" indent="0" algn="ctr">
              <a:buNone/>
              <a:defRPr sz="2701"/>
            </a:lvl3pPr>
            <a:lvl4pPr marL="2057415" indent="0" algn="ctr">
              <a:buNone/>
              <a:defRPr sz="2400"/>
            </a:lvl4pPr>
            <a:lvl5pPr marL="2743543" indent="0" algn="ctr">
              <a:buNone/>
              <a:defRPr sz="2400"/>
            </a:lvl5pPr>
            <a:lvl6pPr marL="3429187" indent="0" algn="ctr">
              <a:buNone/>
              <a:defRPr sz="2400"/>
            </a:lvl6pPr>
            <a:lvl7pPr marL="4114830" indent="0" algn="ctr">
              <a:buNone/>
              <a:defRPr sz="2400"/>
            </a:lvl7pPr>
            <a:lvl8pPr marL="4800958" indent="0" algn="ctr">
              <a:buNone/>
              <a:defRPr sz="2400"/>
            </a:lvl8pPr>
            <a:lvl9pPr marL="5486602" indent="0" algn="ctr">
              <a:buNone/>
              <a:defRPr sz="2400"/>
            </a:lvl9pPr>
          </a:lstStyle>
          <a:p>
            <a:r>
              <a:rPr lang="zh-CN" altLang="en-US" dirty="0"/>
              <a:t>姓名 </a:t>
            </a:r>
            <a:r>
              <a:rPr lang="en-US" altLang="zh-CN" dirty="0"/>
              <a:t>/</a:t>
            </a:r>
            <a:r>
              <a:rPr lang="zh-CN" altLang="en-US" dirty="0"/>
              <a:t> 公司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5CCD09-D9C0-9B48-A616-2E6C8A8EF2CE}"/>
              </a:ext>
            </a:extLst>
          </p:cNvPr>
          <p:cNvSpPr txBox="1"/>
          <p:nvPr userDrawn="1"/>
        </p:nvSpPr>
        <p:spPr>
          <a:xfrm>
            <a:off x="23164800" y="102523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70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2997200"/>
            <a:ext cx="21005800" cy="894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2pPr marL="1270000" indent="-635000"/>
            <a:lvl3pPr marL="1905000" indent="-635000"/>
            <a:lvl4pPr marL="2540000" indent="-635000"/>
            <a:lvl5pPr marL="3175000" indent="-635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 anchorCtr="0">
            <a:normAutofit/>
          </a:bodyPr>
          <a:lstStyle/>
          <a:p>
            <a:r>
              <a:rPr lang="en" altLang="zh-CN"/>
              <a:t>Title Text</a:t>
            </a:r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46001" y="13081000"/>
            <a:ext cx="479298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 Light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25531BA8-7B85-A547-9043-9DA89613ACA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900" y="96253"/>
            <a:ext cx="4483100" cy="1295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59" r:id="rId3"/>
    <p:sldLayoutId id="2147483661" r:id="rId4"/>
    <p:sldLayoutId id="2147483660" r:id="rId5"/>
    <p:sldLayoutId id="2147483658" r:id="rId6"/>
    <p:sldLayoutId id="2147483662" r:id="rId7"/>
  </p:sldLayoutIdLst>
  <p:transition spd="med"/>
  <p:txStyles>
    <p:titleStyle>
      <a:lvl1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800" b="1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Helvetica Light"/>
        </a:defRPr>
      </a:lvl1pPr>
      <a:lvl2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1pPr>
      <a:lvl2pPr marL="1270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 typeface="Arial" panose="020B0604020202020204" pitchFamily="34" charset="0"/>
        <a:buChar char="•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2pPr>
      <a:lvl3pPr marL="1905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3pPr>
      <a:lvl4pPr marL="2540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4pPr>
      <a:lvl5pPr marL="3175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5pPr>
      <a:lvl6pPr marL="3677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6pPr>
      <a:lvl7pPr marL="4312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7pPr>
      <a:lvl8pPr marL="4947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8pPr>
      <a:lvl9pPr marL="5582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9pPr>
    </p:bodyStyle>
    <p:otherStyle>
      <a:lvl1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tiff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tiff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tiff"/><Relationship Id="rId4" Type="http://schemas.openxmlformats.org/officeDocument/2006/relationships/image" Target="../media/image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tiff"/><Relationship Id="rId4" Type="http://schemas.openxmlformats.org/officeDocument/2006/relationships/image" Target="../media/image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tiff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nodejs.cn/api/child_process.html#child_process_child_process_fork_modulepath_args_options" TargetMode="External"/><Relationship Id="rId4" Type="http://schemas.openxmlformats.org/officeDocument/2006/relationships/image" Target="../media/image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18DDB03-E206-A241-B4A7-5B8CB4D234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44750" y="8566320"/>
            <a:ext cx="1872307" cy="1164421"/>
          </a:xfrm>
        </p:spPr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林溪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CE3FBE-875E-6A47-BB06-3EC82928AE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44750" y="2635746"/>
            <a:ext cx="19180810" cy="4544834"/>
          </a:xfrm>
        </p:spPr>
        <p:txBody>
          <a:bodyPr/>
          <a:lstStyle/>
          <a:p>
            <a:r>
              <a:rPr kumimoji="1" lang="zh-CN" altLang="en-US" sz="9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前端训练营</a:t>
            </a:r>
            <a:endParaRPr kumimoji="1" lang="en-US" altLang="zh-CN" sz="9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9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9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8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模块三  </a:t>
            </a:r>
            <a:r>
              <a:rPr kumimoji="1" lang="en-US" altLang="zh-CN" sz="8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</a:t>
            </a:r>
            <a:endParaRPr kumimoji="1" lang="zh-CN" altLang="en-US" sz="8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8EC030-21E9-0C42-811E-EBB49A2C07DB}"/>
              </a:ext>
            </a:extLst>
          </p:cNvPr>
          <p:cNvSpPr txBox="1"/>
          <p:nvPr/>
        </p:nvSpPr>
        <p:spPr>
          <a:xfrm>
            <a:off x="5458691" y="-85898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11428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3910559" y="7799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文件系统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CE21BE5-0F04-A147-8D67-E1A5E280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21FFC7A-E49E-254F-9FBF-63DD2850B457}"/>
              </a:ext>
            </a:extLst>
          </p:cNvPr>
          <p:cNvSpPr/>
          <p:nvPr/>
        </p:nvSpPr>
        <p:spPr>
          <a:xfrm>
            <a:off x="8317122" y="6604295"/>
            <a:ext cx="1299609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一个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Readable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流和一个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Writable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流串起来后，所有的数据自动从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Readable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流进入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Writable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流，这种操作叫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pipe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8EB5BCF-98F2-324D-893D-651DBFF8C103}"/>
              </a:ext>
            </a:extLst>
          </p:cNvPr>
          <p:cNvGrpSpPr/>
          <p:nvPr/>
        </p:nvGrpSpPr>
        <p:grpSpPr>
          <a:xfrm>
            <a:off x="8595444" y="10010001"/>
            <a:ext cx="5431592" cy="2113678"/>
            <a:chOff x="5394911" y="6811938"/>
            <a:chExt cx="7571260" cy="294631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D7BE6FA-B1B8-7C4B-82D9-27F3C139E5BC}"/>
                </a:ext>
              </a:extLst>
            </p:cNvPr>
            <p:cNvGrpSpPr/>
            <p:nvPr/>
          </p:nvGrpSpPr>
          <p:grpSpPr>
            <a:xfrm>
              <a:off x="6619333" y="7411386"/>
              <a:ext cx="5557333" cy="1905000"/>
              <a:chOff x="5941940" y="7299941"/>
              <a:chExt cx="5557333" cy="1905000"/>
            </a:xfrm>
          </p:grpSpPr>
          <p:pic>
            <p:nvPicPr>
              <p:cNvPr id="13" name="图形 12">
                <a:extLst>
                  <a:ext uri="{FF2B5EF4-FFF2-40B4-BE49-F238E27FC236}">
                    <a16:creationId xmlns:a16="http://schemas.microsoft.com/office/drawing/2014/main" id="{B2AFE772-4D77-5642-B473-85C4E65698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5941940" y="729994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D19C0DB2-CBCF-214A-BE02-A1229E35BCF7}"/>
                  </a:ext>
                </a:extLst>
              </p:cNvPr>
              <p:cNvSpPr/>
              <p:nvPr/>
            </p:nvSpPr>
            <p:spPr>
              <a:xfrm>
                <a:off x="8301455" y="7511195"/>
                <a:ext cx="3197818" cy="1482491"/>
              </a:xfrm>
              <a:prstGeom prst="roundRect">
                <a:avLst>
                  <a:gd name="adj" fmla="val 92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6000" dirty="0">
                    <a:solidFill>
                      <a:schemeClr val="bg1"/>
                    </a:solidFill>
                  </a:rPr>
                  <a:t>练习</a:t>
                </a:r>
              </a:p>
            </p:txBody>
          </p:sp>
        </p:grpSp>
        <p:sp>
          <p:nvSpPr>
            <p:cNvPr id="12" name="梯形 11">
              <a:extLst>
                <a:ext uri="{FF2B5EF4-FFF2-40B4-BE49-F238E27FC236}">
                  <a16:creationId xmlns:a16="http://schemas.microsoft.com/office/drawing/2014/main" id="{A8001CAD-9B8F-4242-AA6A-C407D27098F8}"/>
                </a:ext>
              </a:extLst>
            </p:cNvPr>
            <p:cNvSpPr/>
            <p:nvPr/>
          </p:nvSpPr>
          <p:spPr>
            <a:xfrm>
              <a:off x="5394911" y="6811938"/>
              <a:ext cx="7571260" cy="2946319"/>
            </a:xfrm>
            <a:prstGeom prst="trapezoid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8A4CF349-B113-CF48-849D-27EB73F8EC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3259" y="4086727"/>
            <a:ext cx="5054600" cy="4724400"/>
          </a:xfrm>
          <a:prstGeom prst="rect">
            <a:avLst/>
          </a:prstGeom>
        </p:spPr>
      </p:pic>
      <p:sp>
        <p:nvSpPr>
          <p:cNvPr id="17" name="圆角矩形 16">
            <a:extLst>
              <a:ext uri="{FF2B5EF4-FFF2-40B4-BE49-F238E27FC236}">
                <a16:creationId xmlns:a16="http://schemas.microsoft.com/office/drawing/2014/main" id="{8C66B428-E6A8-934B-A1D9-F95C50A1F3C9}"/>
              </a:ext>
            </a:extLst>
          </p:cNvPr>
          <p:cNvSpPr/>
          <p:nvPr/>
        </p:nvSpPr>
        <p:spPr>
          <a:xfrm>
            <a:off x="9246280" y="559553"/>
            <a:ext cx="5891439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Pipe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管道</a:t>
            </a:r>
            <a:endParaRPr kumimoji="1"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3CC30F-1DA3-2846-A076-F9652805DBB9}"/>
              </a:ext>
            </a:extLst>
          </p:cNvPr>
          <p:cNvSpPr/>
          <p:nvPr/>
        </p:nvSpPr>
        <p:spPr>
          <a:xfrm>
            <a:off x="8317122" y="4481999"/>
            <a:ext cx="132026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管道提供了一个输出流到输入流的机制。通常我们用于从一个流中获取数据并将数据传递到另外一个流中。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065BAA0-9557-3544-A0FD-119CEA74E883}"/>
              </a:ext>
            </a:extLst>
          </p:cNvPr>
          <p:cNvSpPr txBox="1"/>
          <p:nvPr/>
        </p:nvSpPr>
        <p:spPr>
          <a:xfrm>
            <a:off x="14918448" y="10563380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Pipe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练习</a:t>
            </a:r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3871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3910559" y="7799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系统模块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CE21BE5-0F04-A147-8D67-E1A5E280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34FE8E3-8C41-714C-A2C8-57F910C28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310" y="2936703"/>
            <a:ext cx="8545648" cy="9999390"/>
          </a:xfrm>
          <a:prstGeom prst="rect">
            <a:avLst/>
          </a:prstGeom>
        </p:spPr>
      </p:pic>
      <p:sp>
        <p:nvSpPr>
          <p:cNvPr id="17" name="圆角矩形 16">
            <a:extLst>
              <a:ext uri="{FF2B5EF4-FFF2-40B4-BE49-F238E27FC236}">
                <a16:creationId xmlns:a16="http://schemas.microsoft.com/office/drawing/2014/main" id="{5717E26F-8597-104E-BF72-5C1F60E88501}"/>
              </a:ext>
            </a:extLst>
          </p:cNvPr>
          <p:cNvSpPr/>
          <p:nvPr/>
        </p:nvSpPr>
        <p:spPr>
          <a:xfrm>
            <a:off x="9246280" y="559553"/>
            <a:ext cx="5891439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182D94-DB25-FE44-8178-F44AA8B6D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8601" y="2936704"/>
            <a:ext cx="11931089" cy="999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6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3910559" y="7799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系统模块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CE21BE5-0F04-A147-8D67-E1A5E280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2130FEE4-CD64-9849-B3DC-7B4E9FB07A8C}"/>
              </a:ext>
            </a:extLst>
          </p:cNvPr>
          <p:cNvSpPr/>
          <p:nvPr/>
        </p:nvSpPr>
        <p:spPr>
          <a:xfrm>
            <a:off x="9292414" y="559553"/>
            <a:ext cx="7937809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全局对象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DA87EC4-0F1A-BD4C-9EFF-EF4BFC15630A}"/>
              </a:ext>
            </a:extLst>
          </p:cNvPr>
          <p:cNvSpPr/>
          <p:nvPr/>
        </p:nvSpPr>
        <p:spPr>
          <a:xfrm>
            <a:off x="1379621" y="4488338"/>
            <a:ext cx="2183780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global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所在的全局环境，类似于浏览器中的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window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对象。</a:t>
            </a:r>
          </a:p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process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指向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内置的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process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模块，允许开发者与当前进程互动。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例如你在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或终端窗口直接输入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就会进入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的命令行方式（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REPL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环境）。退出要退出的话，可以输入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process.exit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();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console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指向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内置的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console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模块，提供命令行环境中的标准输入、标准输出功能。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通常是写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console.log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D5CFB5-8668-FB4A-9BEA-82B2C94C7E73}"/>
              </a:ext>
            </a:extLst>
          </p:cNvPr>
          <p:cNvSpPr/>
          <p:nvPr/>
        </p:nvSpPr>
        <p:spPr>
          <a:xfrm>
            <a:off x="1379622" y="10459515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_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filename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指向当前运行的脚本文件名。</a:t>
            </a:r>
          </a:p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_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dirname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指向当前运行的脚本所在的目录。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769CDEFB-7A1C-9A4A-A46B-348F678F759C}"/>
              </a:ext>
            </a:extLst>
          </p:cNvPr>
          <p:cNvSpPr/>
          <p:nvPr/>
        </p:nvSpPr>
        <p:spPr>
          <a:xfrm>
            <a:off x="1379621" y="3092825"/>
            <a:ext cx="5645817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" sz="4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全局</a:t>
            </a:r>
            <a:r>
              <a:rPr lang="zh-CN" altLang="en-US" sz="4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</a:t>
            </a:r>
            <a:endParaRPr lang="en" altLang="zh-CN" sz="48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E0E77835-9F5C-694F-9EB2-ECB79BC0CE94}"/>
              </a:ext>
            </a:extLst>
          </p:cNvPr>
          <p:cNvSpPr/>
          <p:nvPr/>
        </p:nvSpPr>
        <p:spPr>
          <a:xfrm>
            <a:off x="1379621" y="9001588"/>
            <a:ext cx="5645817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4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全局变量</a:t>
            </a:r>
            <a:endParaRPr lang="en" altLang="zh-CN" sz="48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6497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3910559" y="7799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系统模块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CE21BE5-0F04-A147-8D67-E1A5E280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17" name="圆角矩形 16">
            <a:extLst>
              <a:ext uri="{FF2B5EF4-FFF2-40B4-BE49-F238E27FC236}">
                <a16:creationId xmlns:a16="http://schemas.microsoft.com/office/drawing/2014/main" id="{5717E26F-8597-104E-BF72-5C1F60E88501}"/>
              </a:ext>
            </a:extLst>
          </p:cNvPr>
          <p:cNvSpPr/>
          <p:nvPr/>
        </p:nvSpPr>
        <p:spPr>
          <a:xfrm>
            <a:off x="9246280" y="559553"/>
            <a:ext cx="5891439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Path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05158B-90C6-B24E-BEAF-E0CA26304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1928" y="2960122"/>
            <a:ext cx="10194758" cy="99993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A7D1E4-3A29-2844-967D-F6010C153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9789" y="2913285"/>
            <a:ext cx="8324863" cy="1004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71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3910559" y="7799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系统模块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CE21BE5-0F04-A147-8D67-E1A5E280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2980914-540A-124A-85A9-04A9CCB2D197}"/>
              </a:ext>
            </a:extLst>
          </p:cNvPr>
          <p:cNvSpPr txBox="1"/>
          <p:nvPr/>
        </p:nvSpPr>
        <p:spPr>
          <a:xfrm>
            <a:off x="16819485" y="7975625"/>
            <a:ext cx="622419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继承 </a:t>
            </a:r>
            <a:r>
              <a:rPr kumimoji="1"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EventEmitter</a:t>
            </a:r>
            <a:endParaRPr kumimoji="1" lang="en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D92C564-A837-2847-9293-D39E66F32CEA}"/>
              </a:ext>
            </a:extLst>
          </p:cNvPr>
          <p:cNvGrpSpPr/>
          <p:nvPr/>
        </p:nvGrpSpPr>
        <p:grpSpPr>
          <a:xfrm>
            <a:off x="17595065" y="10274695"/>
            <a:ext cx="5431592" cy="2113678"/>
            <a:chOff x="5394911" y="6811938"/>
            <a:chExt cx="7571260" cy="2946319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D3AC3DA3-795C-EB4D-89B0-2C45D747D029}"/>
                </a:ext>
              </a:extLst>
            </p:cNvPr>
            <p:cNvGrpSpPr/>
            <p:nvPr/>
          </p:nvGrpSpPr>
          <p:grpSpPr>
            <a:xfrm>
              <a:off x="6619333" y="7411386"/>
              <a:ext cx="5557333" cy="1905000"/>
              <a:chOff x="5941940" y="7299941"/>
              <a:chExt cx="5557333" cy="1905000"/>
            </a:xfrm>
          </p:grpSpPr>
          <p:pic>
            <p:nvPicPr>
              <p:cNvPr id="15" name="图形 14">
                <a:extLst>
                  <a:ext uri="{FF2B5EF4-FFF2-40B4-BE49-F238E27FC236}">
                    <a16:creationId xmlns:a16="http://schemas.microsoft.com/office/drawing/2014/main" id="{94C7DC35-4EF0-6A4A-9342-3764001E3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5941940" y="729994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17" name="圆角矩形 16">
                <a:extLst>
                  <a:ext uri="{FF2B5EF4-FFF2-40B4-BE49-F238E27FC236}">
                    <a16:creationId xmlns:a16="http://schemas.microsoft.com/office/drawing/2014/main" id="{D0F615E8-E9B0-2240-82C0-59D61208EF5A}"/>
                  </a:ext>
                </a:extLst>
              </p:cNvPr>
              <p:cNvSpPr/>
              <p:nvPr/>
            </p:nvSpPr>
            <p:spPr>
              <a:xfrm>
                <a:off x="8301455" y="7511195"/>
                <a:ext cx="3197818" cy="1482491"/>
              </a:xfrm>
              <a:prstGeom prst="roundRect">
                <a:avLst>
                  <a:gd name="adj" fmla="val 92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6000" dirty="0">
                    <a:solidFill>
                      <a:schemeClr val="bg1"/>
                    </a:solidFill>
                  </a:rPr>
                  <a:t>练习</a:t>
                </a:r>
              </a:p>
            </p:txBody>
          </p:sp>
        </p:grp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AA630EFE-AE9D-EF46-846C-6EE7F11CFD2C}"/>
                </a:ext>
              </a:extLst>
            </p:cNvPr>
            <p:cNvSpPr/>
            <p:nvPr/>
          </p:nvSpPr>
          <p:spPr>
            <a:xfrm>
              <a:off x="5394911" y="6811938"/>
              <a:ext cx="7571260" cy="2946319"/>
            </a:xfrm>
            <a:prstGeom prst="trapezoid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B4315841-667B-CC4B-9067-D95A1DFEF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737" y="7342369"/>
            <a:ext cx="12152180" cy="450080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290E2F7-1D2B-2843-B477-B69AB548BB9D}"/>
              </a:ext>
            </a:extLst>
          </p:cNvPr>
          <p:cNvSpPr/>
          <p:nvPr/>
        </p:nvSpPr>
        <p:spPr>
          <a:xfrm>
            <a:off x="1042737" y="2805303"/>
            <a:ext cx="1879736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latinLnBrk="1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是单线程应用程序，但是因为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V8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引擎提供的异步执行回调接口，通过这些接口可以处理大量的并发，所以性能非常高。</a:t>
            </a:r>
          </a:p>
          <a:p>
            <a:pPr algn="l" latinLnBrk="1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几乎每一个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都是支持回调函数的。</a:t>
            </a:r>
          </a:p>
          <a:p>
            <a:pPr algn="l" latinLnBrk="1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基本上所有的事件机制都是用设计模式中观察者模式实现。</a:t>
            </a:r>
          </a:p>
          <a:p>
            <a:pPr algn="l" latinLnBrk="1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单线程类似进入一个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while(true)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的事件循环，直到没有事件观察者退出，每个异步事件都生成一个事件观察者，如果有事件发生就调用该回调函数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432B394C-B44E-6544-A43D-1EF03969E863}"/>
              </a:ext>
            </a:extLst>
          </p:cNvPr>
          <p:cNvSpPr/>
          <p:nvPr/>
        </p:nvSpPr>
        <p:spPr>
          <a:xfrm>
            <a:off x="8113319" y="559553"/>
            <a:ext cx="9832649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事件 </a:t>
            </a:r>
            <a:r>
              <a:rPr kumimoji="1"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EventEmitter</a:t>
            </a:r>
            <a:endParaRPr kumimoji="1"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4406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3910559" y="7799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系统模块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CE21BE5-0F04-A147-8D67-E1A5E280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57E18AA-A3C9-1F41-9440-9CC616111EFD}"/>
              </a:ext>
            </a:extLst>
          </p:cNvPr>
          <p:cNvSpPr txBox="1"/>
          <p:nvPr/>
        </p:nvSpPr>
        <p:spPr>
          <a:xfrm>
            <a:off x="1309125" y="2989299"/>
            <a:ext cx="867708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Buffer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处理二进制数据类型</a:t>
            </a:r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47C2710-A623-3C45-A506-D9A1E1132666}"/>
              </a:ext>
            </a:extLst>
          </p:cNvPr>
          <p:cNvSpPr/>
          <p:nvPr/>
        </p:nvSpPr>
        <p:spPr>
          <a:xfrm>
            <a:off x="1309125" y="4839109"/>
            <a:ext cx="2003558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latinLnBrk="1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语言自身只有字符串数据类型，没有二进制数据类型。</a:t>
            </a:r>
          </a:p>
          <a:p>
            <a:pPr algn="l" latinLnBrk="1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但在处理像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流或文件流时，必须使用到二进制数据。因此在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中，定义了一个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Buffer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类，该类用来创建一个专门存放二进制数据的缓存区。</a:t>
            </a:r>
          </a:p>
          <a:p>
            <a:pPr algn="l" latinLnBrk="1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Buffer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类是随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内核一起发布的核心库。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Buffer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库为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带来了一种存储原始数据的方法，可以让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处理二进制数据，每当需要在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中处理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I/O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操作中移动的数据时，就有可能使用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Buffer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库。原始数据存储在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Buffer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类的实例中。一个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Buffer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类似于一个整数数组，但它对应于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V8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堆内存之外的一块原始内存。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86F6CB8-5B23-7146-AF5C-BD324C3B2200}"/>
              </a:ext>
            </a:extLst>
          </p:cNvPr>
          <p:cNvGrpSpPr/>
          <p:nvPr/>
        </p:nvGrpSpPr>
        <p:grpSpPr>
          <a:xfrm>
            <a:off x="6416775" y="10271438"/>
            <a:ext cx="5431592" cy="2113678"/>
            <a:chOff x="5394911" y="6811938"/>
            <a:chExt cx="7571260" cy="2946319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C3C628F-44D4-B149-89EB-38CE0B088DE5}"/>
                </a:ext>
              </a:extLst>
            </p:cNvPr>
            <p:cNvGrpSpPr/>
            <p:nvPr/>
          </p:nvGrpSpPr>
          <p:grpSpPr>
            <a:xfrm>
              <a:off x="6619333" y="7411386"/>
              <a:ext cx="5557333" cy="1905000"/>
              <a:chOff x="5941940" y="7299941"/>
              <a:chExt cx="5557333" cy="1905000"/>
            </a:xfrm>
          </p:grpSpPr>
          <p:pic>
            <p:nvPicPr>
              <p:cNvPr id="21" name="图形 20">
                <a:extLst>
                  <a:ext uri="{FF2B5EF4-FFF2-40B4-BE49-F238E27FC236}">
                    <a16:creationId xmlns:a16="http://schemas.microsoft.com/office/drawing/2014/main" id="{D8E5BFB6-690D-BA48-BFAE-B3368E10AA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5941940" y="729994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22" name="圆角矩形 21">
                <a:extLst>
                  <a:ext uri="{FF2B5EF4-FFF2-40B4-BE49-F238E27FC236}">
                    <a16:creationId xmlns:a16="http://schemas.microsoft.com/office/drawing/2014/main" id="{38DC6BA7-51FB-FF4C-BF03-62C460EE8145}"/>
                  </a:ext>
                </a:extLst>
              </p:cNvPr>
              <p:cNvSpPr/>
              <p:nvPr/>
            </p:nvSpPr>
            <p:spPr>
              <a:xfrm>
                <a:off x="8301455" y="7511195"/>
                <a:ext cx="3197818" cy="1482491"/>
              </a:xfrm>
              <a:prstGeom prst="roundRect">
                <a:avLst>
                  <a:gd name="adj" fmla="val 92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6000" dirty="0">
                    <a:solidFill>
                      <a:schemeClr val="bg1"/>
                    </a:solidFill>
                  </a:rPr>
                  <a:t>练习</a:t>
                </a:r>
              </a:p>
            </p:txBody>
          </p:sp>
        </p:grpSp>
        <p:sp>
          <p:nvSpPr>
            <p:cNvPr id="20" name="梯形 19">
              <a:extLst>
                <a:ext uri="{FF2B5EF4-FFF2-40B4-BE49-F238E27FC236}">
                  <a16:creationId xmlns:a16="http://schemas.microsoft.com/office/drawing/2014/main" id="{E2CC90AA-9755-0E41-A1ED-E3E8F44FD949}"/>
                </a:ext>
              </a:extLst>
            </p:cNvPr>
            <p:cNvSpPr/>
            <p:nvPr/>
          </p:nvSpPr>
          <p:spPr>
            <a:xfrm>
              <a:off x="5394911" y="6811938"/>
              <a:ext cx="7571260" cy="2946319"/>
            </a:xfrm>
            <a:prstGeom prst="trapezoid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AD34DCB2-4168-404F-82CF-17DFA9AA881B}"/>
              </a:ext>
            </a:extLst>
          </p:cNvPr>
          <p:cNvSpPr txBox="1"/>
          <p:nvPr/>
        </p:nvSpPr>
        <p:spPr>
          <a:xfrm>
            <a:off x="12667626" y="10725918"/>
            <a:ext cx="867708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Buffer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练习</a:t>
            </a:r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0ACCD89D-53DC-7643-88AA-915C5E9E495B}"/>
              </a:ext>
            </a:extLst>
          </p:cNvPr>
          <p:cNvSpPr/>
          <p:nvPr/>
        </p:nvSpPr>
        <p:spPr>
          <a:xfrm>
            <a:off x="8113319" y="559553"/>
            <a:ext cx="9832649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Buffer</a:t>
            </a:r>
            <a:endParaRPr kumimoji="1"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7583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3910559" y="7799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系统模块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CE21BE5-0F04-A147-8D67-E1A5E280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57E18AA-A3C9-1F41-9440-9CC616111EFD}"/>
              </a:ext>
            </a:extLst>
          </p:cNvPr>
          <p:cNvSpPr txBox="1"/>
          <p:nvPr/>
        </p:nvSpPr>
        <p:spPr>
          <a:xfrm>
            <a:off x="1433877" y="2867921"/>
            <a:ext cx="1712325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process 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是一个全局变量，是全局对象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global 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的属性</a:t>
            </a:r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B7271D4E-2C18-FF4E-BE30-53E95974871A}"/>
              </a:ext>
            </a:extLst>
          </p:cNvPr>
          <p:cNvSpPr/>
          <p:nvPr/>
        </p:nvSpPr>
        <p:spPr>
          <a:xfrm>
            <a:off x="9292414" y="559553"/>
            <a:ext cx="7937809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process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5C32CAA-CD46-9142-B80D-54E4A0704438}"/>
              </a:ext>
            </a:extLst>
          </p:cNvPr>
          <p:cNvSpPr/>
          <p:nvPr/>
        </p:nvSpPr>
        <p:spPr>
          <a:xfrm>
            <a:off x="1433877" y="4048135"/>
            <a:ext cx="21935885" cy="1641475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0" tIns="50800" rIns="50800" bIns="50800" numCol="1" spcCol="38100" rtlCol="0" anchor="ctr">
            <a:spAutoFit/>
          </a:bodyPr>
          <a:lstStyle/>
          <a:p>
            <a:pPr algn="l"/>
            <a:r>
              <a:rPr kumimoji="1"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process 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属性描述了当前 </a:t>
            </a:r>
            <a:r>
              <a:rPr kumimoji="1"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 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进程状态的对象，提供了与操作系统的交互</a:t>
            </a:r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的接口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96B9FE-5DED-D04A-9CEB-1976F2834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877" y="6094437"/>
            <a:ext cx="14270072" cy="673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14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3910559" y="7799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系统模块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CE21BE5-0F04-A147-8D67-E1A5E280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A5E8F43C-034D-B74F-83C7-E56CA87B8435}"/>
              </a:ext>
            </a:extLst>
          </p:cNvPr>
          <p:cNvGrpSpPr/>
          <p:nvPr/>
        </p:nvGrpSpPr>
        <p:grpSpPr>
          <a:xfrm>
            <a:off x="6416775" y="10271438"/>
            <a:ext cx="5431592" cy="2113678"/>
            <a:chOff x="5394911" y="6811938"/>
            <a:chExt cx="7571260" cy="294631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F65388E-2389-3B44-844C-63A146F7AC6B}"/>
                </a:ext>
              </a:extLst>
            </p:cNvPr>
            <p:cNvGrpSpPr/>
            <p:nvPr/>
          </p:nvGrpSpPr>
          <p:grpSpPr>
            <a:xfrm>
              <a:off x="6619333" y="7411386"/>
              <a:ext cx="5557333" cy="1905000"/>
              <a:chOff x="5941940" y="7299941"/>
              <a:chExt cx="5557333" cy="1905000"/>
            </a:xfrm>
          </p:grpSpPr>
          <p:pic>
            <p:nvPicPr>
              <p:cNvPr id="12" name="图形 11">
                <a:extLst>
                  <a:ext uri="{FF2B5EF4-FFF2-40B4-BE49-F238E27FC236}">
                    <a16:creationId xmlns:a16="http://schemas.microsoft.com/office/drawing/2014/main" id="{8757444F-3CDC-D245-AAB9-37676F6E1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5941940" y="729994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55C043C9-2772-5349-9FC9-BC1DDC4DD51F}"/>
                  </a:ext>
                </a:extLst>
              </p:cNvPr>
              <p:cNvSpPr/>
              <p:nvPr/>
            </p:nvSpPr>
            <p:spPr>
              <a:xfrm>
                <a:off x="8301455" y="7511195"/>
                <a:ext cx="3197818" cy="1482491"/>
              </a:xfrm>
              <a:prstGeom prst="roundRect">
                <a:avLst>
                  <a:gd name="adj" fmla="val 92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6000" dirty="0">
                    <a:solidFill>
                      <a:schemeClr val="bg1"/>
                    </a:solidFill>
                  </a:rPr>
                  <a:t>练习</a:t>
                </a:r>
              </a:p>
            </p:txBody>
          </p:sp>
        </p:grpSp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8270AF32-FC23-214B-908F-2C1CA9A8CCCB}"/>
                </a:ext>
              </a:extLst>
            </p:cNvPr>
            <p:cNvSpPr/>
            <p:nvPr/>
          </p:nvSpPr>
          <p:spPr>
            <a:xfrm>
              <a:off x="5394911" y="6811938"/>
              <a:ext cx="7571260" cy="2946319"/>
            </a:xfrm>
            <a:prstGeom prst="trapezoid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AAC97F98-2210-AF42-8531-AF972F2C7440}"/>
              </a:ext>
            </a:extLst>
          </p:cNvPr>
          <p:cNvSpPr txBox="1"/>
          <p:nvPr/>
        </p:nvSpPr>
        <p:spPr>
          <a:xfrm>
            <a:off x="12667626" y="10725918"/>
            <a:ext cx="569256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vm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API 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练习</a:t>
            </a:r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F73AA03-1EBA-1F4F-AEC6-8897B46279AB}"/>
              </a:ext>
            </a:extLst>
          </p:cNvPr>
          <p:cNvSpPr/>
          <p:nvPr/>
        </p:nvSpPr>
        <p:spPr>
          <a:xfrm>
            <a:off x="1802879" y="3584670"/>
            <a:ext cx="2077824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模块是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NodeJS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里面的核心模块，支撑了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require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NodeJS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的运行机制，我们有些时候可能也要用到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模板来做一些特殊的事情。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VM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可以被编译后立即执行或者编译保存下来稍后执行（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 code can be compiled and run immediately or compiled, saved, and run later.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b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模块包含了三个常用的方法，用于创建独立运行的沙箱体制，如下三个方法</a:t>
            </a:r>
            <a:b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vm.runInThisContext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(code, filename);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此方法用于创建一个独立的沙箱运行空间，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code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内的代码可以访问外部的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global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对象，但是不能访问其他变量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47A8818B-E77A-6142-81EB-7F2824C4B4F4}"/>
              </a:ext>
            </a:extLst>
          </p:cNvPr>
          <p:cNvSpPr/>
          <p:nvPr/>
        </p:nvSpPr>
        <p:spPr>
          <a:xfrm>
            <a:off x="9292414" y="559553"/>
            <a:ext cx="7937809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vm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1411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3910559" y="7799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系统模块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CE21BE5-0F04-A147-8D67-E1A5E280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45FA4623-6995-F845-B4BD-EBE231A8B18E}"/>
              </a:ext>
            </a:extLst>
          </p:cNvPr>
          <p:cNvSpPr/>
          <p:nvPr/>
        </p:nvSpPr>
        <p:spPr>
          <a:xfrm>
            <a:off x="9292414" y="559553"/>
            <a:ext cx="7937809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定时器</a:t>
            </a:r>
            <a:endParaRPr kumimoji="1"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5D12B2ED-9E24-1B46-9FC8-1C5DFCD7129A}"/>
              </a:ext>
            </a:extLst>
          </p:cNvPr>
          <p:cNvSpPr/>
          <p:nvPr/>
        </p:nvSpPr>
        <p:spPr>
          <a:xfrm>
            <a:off x="1900978" y="4004451"/>
            <a:ext cx="5645817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48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setTimeout</a:t>
            </a:r>
            <a:endParaRPr lang="en" altLang="zh-CN" sz="48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196975A-BBCF-A14F-9EDA-91AE7DA54A08}"/>
              </a:ext>
            </a:extLst>
          </p:cNvPr>
          <p:cNvSpPr/>
          <p:nvPr/>
        </p:nvSpPr>
        <p:spPr>
          <a:xfrm>
            <a:off x="1900978" y="5543454"/>
            <a:ext cx="5645818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48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setInterval</a:t>
            </a:r>
            <a:endParaRPr lang="en" altLang="zh-CN" sz="48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876EDCB5-CF20-CF44-820F-BFC4A09F94F4}"/>
              </a:ext>
            </a:extLst>
          </p:cNvPr>
          <p:cNvSpPr/>
          <p:nvPr/>
        </p:nvSpPr>
        <p:spPr>
          <a:xfrm>
            <a:off x="1900978" y="7082457"/>
            <a:ext cx="5645819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48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setImmediate</a:t>
            </a:r>
            <a:endParaRPr lang="en" altLang="zh-CN" sz="48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417194C9-A254-D54E-A7F3-673D44A30C20}"/>
              </a:ext>
            </a:extLst>
          </p:cNvPr>
          <p:cNvSpPr/>
          <p:nvPr/>
        </p:nvSpPr>
        <p:spPr>
          <a:xfrm>
            <a:off x="1900978" y="8621460"/>
            <a:ext cx="5645820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48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process.nextTick</a:t>
            </a:r>
            <a:endParaRPr lang="en" altLang="zh-CN" sz="48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821B3C6A-7270-384D-A11C-F9A428EF2AD4}"/>
              </a:ext>
            </a:extLst>
          </p:cNvPr>
          <p:cNvSpPr/>
          <p:nvPr/>
        </p:nvSpPr>
        <p:spPr>
          <a:xfrm>
            <a:off x="1900978" y="10160463"/>
            <a:ext cx="5645820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48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Promise.resolve</a:t>
            </a:r>
            <a:endParaRPr lang="en" altLang="zh-CN" sz="48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23D031E-34AF-504E-8D2F-AF2341BE6880}"/>
              </a:ext>
            </a:extLst>
          </p:cNvPr>
          <p:cNvSpPr/>
          <p:nvPr/>
        </p:nvSpPr>
        <p:spPr>
          <a:xfrm>
            <a:off x="8499314" y="3834444"/>
            <a:ext cx="153522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setImmediate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将在当前事件轮询的末尾处执行。 本代码将在当前事件轮询中的任何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I/O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 后，在任何下一轮定时器 前 执行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A85F2B-D0FE-764D-97B6-54451BB33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314" y="5543454"/>
            <a:ext cx="13675238" cy="688877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2FE04A5-285A-5B49-94BF-AE56CD41AFE2}"/>
              </a:ext>
            </a:extLst>
          </p:cNvPr>
          <p:cNvSpPr/>
          <p:nvPr/>
        </p:nvSpPr>
        <p:spPr>
          <a:xfrm>
            <a:off x="3737810" y="2382827"/>
            <a:ext cx="158736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</a:rPr>
              <a:t>https://nodejs.org/zh-cn/docs/guides/event-loop-timers-and-nexttick/</a:t>
            </a:r>
          </a:p>
        </p:txBody>
      </p:sp>
    </p:spTree>
    <p:extLst>
      <p:ext uri="{BB962C8B-B14F-4D97-AF65-F5344CB8AC3E}">
        <p14:creationId xmlns:p14="http://schemas.microsoft.com/office/powerpoint/2010/main" val="136773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3910559" y="7799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系统模块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CE21BE5-0F04-A147-8D67-E1A5E280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45FA4623-6995-F845-B4BD-EBE231A8B18E}"/>
              </a:ext>
            </a:extLst>
          </p:cNvPr>
          <p:cNvSpPr/>
          <p:nvPr/>
        </p:nvSpPr>
        <p:spPr>
          <a:xfrm>
            <a:off x="9292414" y="559553"/>
            <a:ext cx="7937809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定时器</a:t>
            </a:r>
            <a:endParaRPr kumimoji="1"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B81AD4-9225-EC4E-B679-77E861C0F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272" y="4106157"/>
            <a:ext cx="7947142" cy="734995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06B465D-EDC9-D04F-BA03-BB5020E2A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0282" y="4229100"/>
            <a:ext cx="13659039" cy="710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55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E12CD0B7-4957-E64D-A6D5-6853431738AA}"/>
              </a:ext>
            </a:extLst>
          </p:cNvPr>
          <p:cNvSpPr txBox="1"/>
          <p:nvPr/>
        </p:nvSpPr>
        <p:spPr>
          <a:xfrm>
            <a:off x="2673371" y="6418087"/>
            <a:ext cx="975426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kumimoji="1" sz="6000" b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五、</a:t>
            </a:r>
            <a:r>
              <a:rPr lang="en" altLang="zh-CN" dirty="0" err="1"/>
              <a:t>GraphQL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6849D7D-81BF-E848-BF9F-DAAF83AAFBD8}"/>
              </a:ext>
            </a:extLst>
          </p:cNvPr>
          <p:cNvSpPr txBox="1"/>
          <p:nvPr/>
        </p:nvSpPr>
        <p:spPr>
          <a:xfrm>
            <a:off x="2673371" y="5132626"/>
            <a:ext cx="1015431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四、同构和 </a:t>
            </a:r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SSR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服务端渲染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E4357A-DCB1-D44C-9BAA-2B89F3001178}"/>
              </a:ext>
            </a:extLst>
          </p:cNvPr>
          <p:cNvSpPr txBox="1"/>
          <p:nvPr/>
        </p:nvSpPr>
        <p:spPr>
          <a:xfrm>
            <a:off x="2673371" y="7690295"/>
            <a:ext cx="8652827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六、</a:t>
            </a:r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HTTP/2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性能优化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86EE102-64C9-C047-B783-1EB7127AF021}"/>
              </a:ext>
            </a:extLst>
          </p:cNvPr>
          <p:cNvSpPr txBox="1"/>
          <p:nvPr/>
        </p:nvSpPr>
        <p:spPr>
          <a:xfrm>
            <a:off x="2673371" y="8962504"/>
            <a:ext cx="1015431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七、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Socket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SSE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99FFBCC-197C-C545-B3A2-F5F896A04DB4}"/>
              </a:ext>
            </a:extLst>
          </p:cNvPr>
          <p:cNvSpPr txBox="1"/>
          <p:nvPr/>
        </p:nvSpPr>
        <p:spPr>
          <a:xfrm>
            <a:off x="2673371" y="3830267"/>
            <a:ext cx="1034067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三、数据库技术应用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630DD97-D3ED-EF4B-97E0-3FCFAE1C7E21}"/>
              </a:ext>
            </a:extLst>
          </p:cNvPr>
          <p:cNvSpPr txBox="1"/>
          <p:nvPr/>
        </p:nvSpPr>
        <p:spPr>
          <a:xfrm>
            <a:off x="2673371" y="10247965"/>
            <a:ext cx="909455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八、通用中间件应用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AE76F4C-E063-5546-8D95-F999910A51A8}"/>
              </a:ext>
            </a:extLst>
          </p:cNvPr>
          <p:cNvSpPr txBox="1"/>
          <p:nvPr/>
        </p:nvSpPr>
        <p:spPr>
          <a:xfrm>
            <a:off x="2673372" y="2521947"/>
            <a:ext cx="12175690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二、应用服务器框架开发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8B9CE7B-1758-4046-907A-FAE8A1735551}"/>
              </a:ext>
            </a:extLst>
          </p:cNvPr>
          <p:cNvSpPr txBox="1"/>
          <p:nvPr/>
        </p:nvSpPr>
        <p:spPr>
          <a:xfrm>
            <a:off x="2673371" y="11506921"/>
            <a:ext cx="818015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九、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C5BC27-4394-4348-A578-0F9E2D4664AA}"/>
              </a:ext>
            </a:extLst>
          </p:cNvPr>
          <p:cNvSpPr txBox="1"/>
          <p:nvPr/>
        </p:nvSpPr>
        <p:spPr>
          <a:xfrm>
            <a:off x="2673371" y="1308710"/>
            <a:ext cx="818015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</a:p>
        </p:txBody>
      </p:sp>
    </p:spTree>
    <p:extLst>
      <p:ext uri="{BB962C8B-B14F-4D97-AF65-F5344CB8AC3E}">
        <p14:creationId xmlns:p14="http://schemas.microsoft.com/office/powerpoint/2010/main" val="1381962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3910559" y="7799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系统模块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CE21BE5-0F04-A147-8D67-E1A5E280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57E18AA-A3C9-1F41-9440-9CC616111EFD}"/>
              </a:ext>
            </a:extLst>
          </p:cNvPr>
          <p:cNvSpPr txBox="1"/>
          <p:nvPr/>
        </p:nvSpPr>
        <p:spPr>
          <a:xfrm>
            <a:off x="1339515" y="3424324"/>
            <a:ext cx="21704969" cy="3180358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0" tIns="50800" rIns="50800" bIns="50800" numCol="1" spcCol="38100" rtlCol="0" anchor="ctr">
            <a:spAutoFit/>
          </a:bodyPr>
          <a:lstStyle/>
          <a:p>
            <a:pPr algn="l"/>
            <a:r>
              <a:rPr kumimoji="1"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crypto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模块的目的是为了提供通用的加密和哈希算法。用纯</a:t>
            </a:r>
            <a:r>
              <a:rPr kumimoji="1"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代码实现这些功能不是不可能，但速度会非常慢。</a:t>
            </a:r>
            <a:r>
              <a:rPr kumimoji="1"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Nodejs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</a:t>
            </a:r>
            <a:r>
              <a:rPr kumimoji="1"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C/C++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实现这些算法后，通过</a:t>
            </a:r>
            <a:r>
              <a:rPr kumimoji="1"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cypto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这个模块暴露为</a:t>
            </a:r>
            <a:r>
              <a:rPr kumimoji="1"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接口，这样用起来方便，运行速度也快。</a:t>
            </a:r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F5F8E13-6757-0940-80DA-370D8AE8AFCE}"/>
              </a:ext>
            </a:extLst>
          </p:cNvPr>
          <p:cNvSpPr/>
          <p:nvPr/>
        </p:nvSpPr>
        <p:spPr>
          <a:xfrm>
            <a:off x="8113319" y="559553"/>
            <a:ext cx="9832649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crypto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EAF4BA48-0A5A-0B49-8D71-A8298DD6A2BE}"/>
              </a:ext>
            </a:extLst>
          </p:cNvPr>
          <p:cNvSpPr/>
          <p:nvPr/>
        </p:nvSpPr>
        <p:spPr>
          <a:xfrm>
            <a:off x="12764285" y="8600513"/>
            <a:ext cx="3328738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48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Hmac</a:t>
            </a:r>
            <a:endParaRPr lang="en" altLang="zh-CN" sz="48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BB098902-4483-5C4E-AF9F-7B68185CAB28}"/>
              </a:ext>
            </a:extLst>
          </p:cNvPr>
          <p:cNvSpPr/>
          <p:nvPr/>
        </p:nvSpPr>
        <p:spPr>
          <a:xfrm>
            <a:off x="17344308" y="8600513"/>
            <a:ext cx="3328738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4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AES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99A011C9-C846-9040-8B30-11E662007D9B}"/>
              </a:ext>
            </a:extLst>
          </p:cNvPr>
          <p:cNvSpPr/>
          <p:nvPr/>
        </p:nvSpPr>
        <p:spPr>
          <a:xfrm>
            <a:off x="3910559" y="10431928"/>
            <a:ext cx="6409848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4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Diffie-Hellman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9E720DD9-0757-EB45-809A-630436422A1D}"/>
              </a:ext>
            </a:extLst>
          </p:cNvPr>
          <p:cNvSpPr/>
          <p:nvPr/>
        </p:nvSpPr>
        <p:spPr>
          <a:xfrm>
            <a:off x="11647945" y="10431928"/>
            <a:ext cx="9025101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4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RSA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F17934C-4D23-7943-B5A8-59308E176A7D}"/>
              </a:ext>
            </a:extLst>
          </p:cNvPr>
          <p:cNvSpPr/>
          <p:nvPr/>
        </p:nvSpPr>
        <p:spPr>
          <a:xfrm>
            <a:off x="3910559" y="8600513"/>
            <a:ext cx="3328738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4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md5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E32C4A8E-4A84-944C-90C2-C5C23F54ADB6}"/>
              </a:ext>
            </a:extLst>
          </p:cNvPr>
          <p:cNvSpPr/>
          <p:nvPr/>
        </p:nvSpPr>
        <p:spPr>
          <a:xfrm>
            <a:off x="8319207" y="8600513"/>
            <a:ext cx="3328738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4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SHA1</a:t>
            </a:r>
          </a:p>
        </p:txBody>
      </p:sp>
    </p:spTree>
    <p:extLst>
      <p:ext uri="{BB962C8B-B14F-4D97-AF65-F5344CB8AC3E}">
        <p14:creationId xmlns:p14="http://schemas.microsoft.com/office/powerpoint/2010/main" val="182923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3910559" y="7799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系统模块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CE21BE5-0F04-A147-8D67-E1A5E280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CF5F8E13-6757-0940-80DA-370D8AE8AFCE}"/>
              </a:ext>
            </a:extLst>
          </p:cNvPr>
          <p:cNvSpPr/>
          <p:nvPr/>
        </p:nvSpPr>
        <p:spPr>
          <a:xfrm>
            <a:off x="8113319" y="559553"/>
            <a:ext cx="9832649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crypto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632A2DB0-43A3-8E4D-957C-623BFF6890E8}"/>
              </a:ext>
            </a:extLst>
          </p:cNvPr>
          <p:cNvSpPr/>
          <p:nvPr/>
        </p:nvSpPr>
        <p:spPr>
          <a:xfrm>
            <a:off x="3410992" y="10759589"/>
            <a:ext cx="4828378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4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md5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13D0C391-E5FD-6342-ACC5-8F01F642A86D}"/>
              </a:ext>
            </a:extLst>
          </p:cNvPr>
          <p:cNvSpPr/>
          <p:nvPr/>
        </p:nvSpPr>
        <p:spPr>
          <a:xfrm>
            <a:off x="8754342" y="10765334"/>
            <a:ext cx="5130100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4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SHA1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3E82263-4A0B-3A40-A747-0A3F73DDBAF5}"/>
              </a:ext>
            </a:extLst>
          </p:cNvPr>
          <p:cNvSpPr/>
          <p:nvPr/>
        </p:nvSpPr>
        <p:spPr>
          <a:xfrm>
            <a:off x="2790960" y="2841840"/>
            <a:ext cx="168686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MD5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Message-Digest Algorithm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是计算机安全领域广泛使用的散列函数（又称哈希算法、摘要算法），主要用来确保消息的完整和一致性。常见的应用场景有密码保护、下载文件校验等。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3EACEC0-F8D7-794E-AEDD-99982167034D}"/>
              </a:ext>
            </a:extLst>
          </p:cNvPr>
          <p:cNvSpPr/>
          <p:nvPr/>
        </p:nvSpPr>
        <p:spPr>
          <a:xfrm>
            <a:off x="2790960" y="5272950"/>
            <a:ext cx="1802367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运算速度快：对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jquery.js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求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md5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值，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57254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个字符，耗时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1.907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ms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输出长度固定：输入长度不固定，输出长度固定（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128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位）。</a:t>
            </a: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运算不可逆：已知运算结果的情况下，无法通过通过逆运算得到原始字符串。</a:t>
            </a: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高度离散：输入的微小变化，可导致运算结果差异巨大。</a:t>
            </a: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弱碰撞性：不同输入的散列值可能相同。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D59634-A8E3-E94C-8D84-4C193329FC22}"/>
              </a:ext>
            </a:extLst>
          </p:cNvPr>
          <p:cNvSpPr/>
          <p:nvPr/>
        </p:nvSpPr>
        <p:spPr>
          <a:xfrm>
            <a:off x="5312922" y="8935167"/>
            <a:ext cx="3775394" cy="70788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文件完整性校验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9300C72-095E-964A-891C-A1CA93BB3120}"/>
              </a:ext>
            </a:extLst>
          </p:cNvPr>
          <p:cNvSpPr/>
          <p:nvPr/>
        </p:nvSpPr>
        <p:spPr>
          <a:xfrm>
            <a:off x="9611856" y="8935167"/>
            <a:ext cx="2236511" cy="70788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密码保护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B36D049-46E1-7448-979F-347F666A4478}"/>
              </a:ext>
            </a:extLst>
          </p:cNvPr>
          <p:cNvSpPr/>
          <p:nvPr/>
        </p:nvSpPr>
        <p:spPr>
          <a:xfrm>
            <a:off x="12371907" y="8948288"/>
            <a:ext cx="1723549" cy="70788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防篡改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681D754-ED19-F949-AB4E-F3BBDECB485A}"/>
              </a:ext>
            </a:extLst>
          </p:cNvPr>
          <p:cNvSpPr/>
          <p:nvPr/>
        </p:nvSpPr>
        <p:spPr>
          <a:xfrm>
            <a:off x="3060662" y="8930498"/>
            <a:ext cx="18565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用途：</a:t>
            </a:r>
          </a:p>
        </p:txBody>
      </p:sp>
    </p:spTree>
    <p:extLst>
      <p:ext uri="{BB962C8B-B14F-4D97-AF65-F5344CB8AC3E}">
        <p14:creationId xmlns:p14="http://schemas.microsoft.com/office/powerpoint/2010/main" val="529425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3910559" y="7799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系统模块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CE21BE5-0F04-A147-8D67-E1A5E280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CF5F8E13-6757-0940-80DA-370D8AE8AFCE}"/>
              </a:ext>
            </a:extLst>
          </p:cNvPr>
          <p:cNvSpPr/>
          <p:nvPr/>
        </p:nvSpPr>
        <p:spPr>
          <a:xfrm>
            <a:off x="8113319" y="559553"/>
            <a:ext cx="9832649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crypto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632A2DB0-43A3-8E4D-957C-623BFF6890E8}"/>
              </a:ext>
            </a:extLst>
          </p:cNvPr>
          <p:cNvSpPr/>
          <p:nvPr/>
        </p:nvSpPr>
        <p:spPr>
          <a:xfrm>
            <a:off x="1482868" y="3330682"/>
            <a:ext cx="3328738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48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Hmac</a:t>
            </a:r>
            <a:endParaRPr lang="en" altLang="zh-CN" sz="48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35B77D5-891A-9B45-BEC7-325C6DCECBE9}"/>
              </a:ext>
            </a:extLst>
          </p:cNvPr>
          <p:cNvSpPr/>
          <p:nvPr/>
        </p:nvSpPr>
        <p:spPr>
          <a:xfrm>
            <a:off x="3147237" y="5754063"/>
            <a:ext cx="18279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Hmac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算法也是一种哈希算法，它可以利用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MD5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SHA1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等哈希算法。不同的是，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Hmac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还需要一个密钥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628AA53-9C07-B94C-9B85-D97975A5D862}"/>
              </a:ext>
            </a:extLst>
          </p:cNvPr>
          <p:cNvSpPr/>
          <p:nvPr/>
        </p:nvSpPr>
        <p:spPr>
          <a:xfrm>
            <a:off x="3147236" y="8977913"/>
            <a:ext cx="175952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只要密钥发生了变化，那么同样的输入数据也会得到不同的签名，因此，可以把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Hmac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理解为用随机数“增强”的哈希算法。</a:t>
            </a:r>
          </a:p>
        </p:txBody>
      </p:sp>
    </p:spTree>
    <p:extLst>
      <p:ext uri="{BB962C8B-B14F-4D97-AF65-F5344CB8AC3E}">
        <p14:creationId xmlns:p14="http://schemas.microsoft.com/office/powerpoint/2010/main" val="3847228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3910559" y="7799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系统模块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CE21BE5-0F04-A147-8D67-E1A5E280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CF5F8E13-6757-0940-80DA-370D8AE8AFCE}"/>
              </a:ext>
            </a:extLst>
          </p:cNvPr>
          <p:cNvSpPr/>
          <p:nvPr/>
        </p:nvSpPr>
        <p:spPr>
          <a:xfrm>
            <a:off x="8113319" y="559553"/>
            <a:ext cx="9832649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crypto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632A2DB0-43A3-8E4D-957C-623BFF6890E8}"/>
              </a:ext>
            </a:extLst>
          </p:cNvPr>
          <p:cNvSpPr/>
          <p:nvPr/>
        </p:nvSpPr>
        <p:spPr>
          <a:xfrm>
            <a:off x="1482868" y="3330682"/>
            <a:ext cx="3328738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4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AES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19C82B4-F1E5-CE46-A2C2-42975EDC3B4C}"/>
              </a:ext>
            </a:extLst>
          </p:cNvPr>
          <p:cNvSpPr/>
          <p:nvPr/>
        </p:nvSpPr>
        <p:spPr>
          <a:xfrm>
            <a:off x="2910616" y="5287192"/>
            <a:ext cx="1963656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AES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是一种常用的对称加密算法，加解密都用同一个密钥。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crypto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模块提供了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AES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支持，但是需要自己封装好函数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5F5B398-C4C3-0442-A8E8-83E6409CC042}"/>
              </a:ext>
            </a:extLst>
          </p:cNvPr>
          <p:cNvSpPr/>
          <p:nvPr/>
        </p:nvSpPr>
        <p:spPr>
          <a:xfrm>
            <a:off x="2910616" y="7750019"/>
            <a:ext cx="1944405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注意到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AES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有很多不同的算法，如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aes192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aes-128-ecb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aes-256-cbc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AES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除了密钥外还可以指定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IV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Initial Vector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不同的系统只要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IV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不同，用相同的密钥加密相同的数据得到的加密结果也是不同的。加密结果通常有两种表示方法：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hex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base64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这些功能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Nodejs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全部都支持，但是在应用中要注意，如果加解密双方一方用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Nodejs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另一方用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PHP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等其它语言，需要仔细测试。如果无法正确解密，要确认双方是否遵循同样的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AES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算法，字符串密钥和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IV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是否相同，加密后的数据是否统一为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hex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base64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格式。</a:t>
            </a:r>
          </a:p>
        </p:txBody>
      </p:sp>
    </p:spTree>
    <p:extLst>
      <p:ext uri="{BB962C8B-B14F-4D97-AF65-F5344CB8AC3E}">
        <p14:creationId xmlns:p14="http://schemas.microsoft.com/office/powerpoint/2010/main" val="1558622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3910559" y="7799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系统模块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CE21BE5-0F04-A147-8D67-E1A5E280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CF5F8E13-6757-0940-80DA-370D8AE8AFCE}"/>
              </a:ext>
            </a:extLst>
          </p:cNvPr>
          <p:cNvSpPr/>
          <p:nvPr/>
        </p:nvSpPr>
        <p:spPr>
          <a:xfrm>
            <a:off x="8113319" y="559553"/>
            <a:ext cx="9832649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crypto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632A2DB0-43A3-8E4D-957C-623BFF6890E8}"/>
              </a:ext>
            </a:extLst>
          </p:cNvPr>
          <p:cNvSpPr/>
          <p:nvPr/>
        </p:nvSpPr>
        <p:spPr>
          <a:xfrm>
            <a:off x="1469615" y="3029305"/>
            <a:ext cx="6409848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4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Diffie-Hellman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14C000-D32E-7442-9FD7-069E93E2ED34}"/>
              </a:ext>
            </a:extLst>
          </p:cNvPr>
          <p:cNvSpPr/>
          <p:nvPr/>
        </p:nvSpPr>
        <p:spPr>
          <a:xfrm>
            <a:off x="2325359" y="5245077"/>
            <a:ext cx="20221820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DH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算法是一种密钥交换协议，它可以让双方在不泄漏密钥的情况下协商出一个密钥来。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DH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算法基于数学原理，比如小明和小红想要协商一个密钥，可以这么做：</a:t>
            </a: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小明先选一个素数和一个底数，例如，素数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p=23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底数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g=5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底数可以任选），再选择一个秘密整数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a=6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计算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A=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g^a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mod p=8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然后大声告诉小红：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p=23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g=5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A=8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小红收到小明发来的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后，也选一个秘密整数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b=15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然后计算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B=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g^b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mod p=19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并大声告诉小明：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B=19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小明自己计算出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B^a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mod p=2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小红也自己计算出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A^b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mod p=2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因此，最终协商的密钥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在这个过程中，密钥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并不是小明告诉小红的，也不是小红告诉小明的，而是双方协商计算出来的。第三方只能知道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p=23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g=5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A=8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B=19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由于不知道双方选的秘密整数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a=6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b=15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因此无法计算出密钥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452142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3910559" y="7799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系统模块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CE21BE5-0F04-A147-8D67-E1A5E280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CF5F8E13-6757-0940-80DA-370D8AE8AFCE}"/>
              </a:ext>
            </a:extLst>
          </p:cNvPr>
          <p:cNvSpPr/>
          <p:nvPr/>
        </p:nvSpPr>
        <p:spPr>
          <a:xfrm>
            <a:off x="8113319" y="559553"/>
            <a:ext cx="9832649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crypto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632A2DB0-43A3-8E4D-957C-623BFF6890E8}"/>
              </a:ext>
            </a:extLst>
          </p:cNvPr>
          <p:cNvSpPr/>
          <p:nvPr/>
        </p:nvSpPr>
        <p:spPr>
          <a:xfrm>
            <a:off x="1181565" y="2900159"/>
            <a:ext cx="3931343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4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RSA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24ED189-AD71-ED4A-B84C-BC0053474F4D}"/>
              </a:ext>
            </a:extLst>
          </p:cNvPr>
          <p:cNvSpPr/>
          <p:nvPr/>
        </p:nvSpPr>
        <p:spPr>
          <a:xfrm>
            <a:off x="1644315" y="5441974"/>
            <a:ext cx="2109536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RSA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算法是一种非对称加密算法，即由一个私钥和一个公钥构成的密钥对，通过私钥加密，公钥解密，或者通过公钥加密，私钥解密。其中，公钥可以公开，私钥必须保密。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RSA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算法是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1977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年由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Ron Rivest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Adi Shamir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Leonard Adleman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共同提出的，所以以他们三人的姓氏的头字母命名。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小明给小红发送信息时，可以用小明自己的私钥加密，小红用小明的公钥解密，也可以用小红的公钥加密，小红用她自己的私钥解密，这就是非对称加密。相比对称加密，非对称加密只需要每个人各自持有自己的私钥，同时公开自己的公钥，不需要像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AES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那样由两个人共享同一个密钥。</a:t>
            </a:r>
          </a:p>
        </p:txBody>
      </p:sp>
    </p:spTree>
    <p:extLst>
      <p:ext uri="{BB962C8B-B14F-4D97-AF65-F5344CB8AC3E}">
        <p14:creationId xmlns:p14="http://schemas.microsoft.com/office/powerpoint/2010/main" val="329404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3910559" y="7799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系统模块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CE21BE5-0F04-A147-8D67-E1A5E280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CF5F8E13-6757-0940-80DA-370D8AE8AFCE}"/>
              </a:ext>
            </a:extLst>
          </p:cNvPr>
          <p:cNvSpPr/>
          <p:nvPr/>
        </p:nvSpPr>
        <p:spPr>
          <a:xfrm>
            <a:off x="8113319" y="559553"/>
            <a:ext cx="9832649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crypto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67CD2D-9626-5B46-8120-C4224347A882}"/>
              </a:ext>
            </a:extLst>
          </p:cNvPr>
          <p:cNvSpPr/>
          <p:nvPr/>
        </p:nvSpPr>
        <p:spPr>
          <a:xfrm>
            <a:off x="1549067" y="4441261"/>
            <a:ext cx="5886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生成一个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RSA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密钥对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AFEF15E-CCE7-5942-A82F-475BCBF3B832}"/>
              </a:ext>
            </a:extLst>
          </p:cNvPr>
          <p:cNvSpPr/>
          <p:nvPr/>
        </p:nvSpPr>
        <p:spPr>
          <a:xfrm>
            <a:off x="1549067" y="5536596"/>
            <a:ext cx="17037743" cy="1146588"/>
          </a:xfrm>
          <a:prstGeom prst="roundRect">
            <a:avLst>
              <a:gd name="adj" fmla="val 4238"/>
            </a:avLst>
          </a:prstGeom>
          <a:solidFill>
            <a:schemeClr val="tx1">
              <a:lumMod val="65000"/>
              <a:lumOff val="3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l"/>
            <a:r>
              <a:rPr lang="en" altLang="zh-CN" sz="4800" dirty="0">
                <a:solidFill>
                  <a:schemeClr val="bg1"/>
                </a:solidFill>
              </a:rPr>
              <a:t> </a:t>
            </a:r>
            <a:r>
              <a:rPr lang="en" altLang="zh-CN" sz="4800" dirty="0" err="1">
                <a:solidFill>
                  <a:schemeClr val="bg1"/>
                </a:solidFill>
              </a:rPr>
              <a:t>openssl</a:t>
            </a:r>
            <a:r>
              <a:rPr lang="en" altLang="zh-CN" sz="4800" dirty="0">
                <a:solidFill>
                  <a:schemeClr val="bg1"/>
                </a:solidFill>
              </a:rPr>
              <a:t> </a:t>
            </a:r>
            <a:r>
              <a:rPr lang="en" altLang="zh-CN" sz="4800" dirty="0" err="1">
                <a:solidFill>
                  <a:schemeClr val="bg1"/>
                </a:solidFill>
              </a:rPr>
              <a:t>genrsa</a:t>
            </a:r>
            <a:r>
              <a:rPr lang="en" altLang="zh-CN" sz="4800" dirty="0">
                <a:solidFill>
                  <a:schemeClr val="bg1"/>
                </a:solidFill>
              </a:rPr>
              <a:t> -aes256 -out </a:t>
            </a:r>
            <a:r>
              <a:rPr lang="en" altLang="zh-CN" sz="4800" dirty="0" err="1">
                <a:solidFill>
                  <a:schemeClr val="bg1"/>
                </a:solidFill>
              </a:rPr>
              <a:t>rsa-key.pem</a:t>
            </a:r>
            <a:r>
              <a:rPr lang="en" altLang="zh-CN" sz="4800" dirty="0">
                <a:solidFill>
                  <a:schemeClr val="bg1"/>
                </a:solidFill>
              </a:rPr>
              <a:t> 2048 </a:t>
            </a:r>
            <a:endParaRPr lang="en" altLang="zh-CN" sz="48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F57C63A0-25A4-904C-8FF7-2B2DA12AAE15}"/>
              </a:ext>
            </a:extLst>
          </p:cNvPr>
          <p:cNvSpPr/>
          <p:nvPr/>
        </p:nvSpPr>
        <p:spPr>
          <a:xfrm>
            <a:off x="1181565" y="2900159"/>
            <a:ext cx="3931343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4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RSA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55676E-8AD1-6342-AA33-6D2147D6D341}"/>
              </a:ext>
            </a:extLst>
          </p:cNvPr>
          <p:cNvSpPr/>
          <p:nvPr/>
        </p:nvSpPr>
        <p:spPr>
          <a:xfrm>
            <a:off x="1549067" y="7227316"/>
            <a:ext cx="209981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通过上面的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rsa-key.pem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加密文件，我们可以导出原始的私钥，命令如下：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B4A3D0D2-32F2-DF43-8F37-CC19AFA910EF}"/>
              </a:ext>
            </a:extLst>
          </p:cNvPr>
          <p:cNvSpPr/>
          <p:nvPr/>
        </p:nvSpPr>
        <p:spPr>
          <a:xfrm>
            <a:off x="1549067" y="8283550"/>
            <a:ext cx="18543671" cy="1146588"/>
          </a:xfrm>
          <a:prstGeom prst="roundRect">
            <a:avLst>
              <a:gd name="adj" fmla="val 4238"/>
            </a:avLst>
          </a:prstGeom>
          <a:solidFill>
            <a:schemeClr val="tx1">
              <a:lumMod val="65000"/>
              <a:lumOff val="3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l"/>
            <a:r>
              <a:rPr lang="en" altLang="zh-CN" sz="4800" dirty="0">
                <a:solidFill>
                  <a:schemeClr val="bg1"/>
                </a:solidFill>
              </a:rPr>
              <a:t> </a:t>
            </a:r>
            <a:r>
              <a:rPr lang="en" altLang="zh-CN" sz="4800" dirty="0" err="1">
                <a:solidFill>
                  <a:schemeClr val="bg1"/>
                </a:solidFill>
              </a:rPr>
              <a:t>openssl</a:t>
            </a:r>
            <a:r>
              <a:rPr lang="en" altLang="zh-CN" sz="4800" dirty="0">
                <a:solidFill>
                  <a:schemeClr val="bg1"/>
                </a:solidFill>
              </a:rPr>
              <a:t> </a:t>
            </a:r>
            <a:r>
              <a:rPr lang="en" altLang="zh-CN" sz="4800" dirty="0" err="1">
                <a:solidFill>
                  <a:schemeClr val="bg1"/>
                </a:solidFill>
              </a:rPr>
              <a:t>rsa</a:t>
            </a:r>
            <a:r>
              <a:rPr lang="en" altLang="zh-CN" sz="4800" dirty="0">
                <a:solidFill>
                  <a:schemeClr val="bg1"/>
                </a:solidFill>
              </a:rPr>
              <a:t> -in </a:t>
            </a:r>
            <a:r>
              <a:rPr lang="en" altLang="zh-CN" sz="4800" dirty="0" err="1">
                <a:solidFill>
                  <a:schemeClr val="bg1"/>
                </a:solidFill>
              </a:rPr>
              <a:t>rsa-key.pem</a:t>
            </a:r>
            <a:r>
              <a:rPr lang="en" altLang="zh-CN" sz="4800" dirty="0">
                <a:solidFill>
                  <a:schemeClr val="bg1"/>
                </a:solidFill>
              </a:rPr>
              <a:t> -</a:t>
            </a:r>
            <a:r>
              <a:rPr lang="en" altLang="zh-CN" sz="4800" dirty="0" err="1">
                <a:solidFill>
                  <a:schemeClr val="bg1"/>
                </a:solidFill>
              </a:rPr>
              <a:t>outform</a:t>
            </a:r>
            <a:r>
              <a:rPr lang="en" altLang="zh-CN" sz="4800" dirty="0">
                <a:solidFill>
                  <a:schemeClr val="bg1"/>
                </a:solidFill>
              </a:rPr>
              <a:t> PEM -out </a:t>
            </a:r>
            <a:r>
              <a:rPr lang="en" altLang="zh-CN" sz="4800" dirty="0" err="1">
                <a:solidFill>
                  <a:schemeClr val="bg1"/>
                </a:solidFill>
              </a:rPr>
              <a:t>rsa-prv.pem</a:t>
            </a:r>
            <a:endParaRPr lang="en" altLang="zh-CN" sz="48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FBF4416-BC6A-D147-AEEA-A30C1B7A3858}"/>
              </a:ext>
            </a:extLst>
          </p:cNvPr>
          <p:cNvSpPr/>
          <p:nvPr/>
        </p:nvSpPr>
        <p:spPr>
          <a:xfrm>
            <a:off x="1549067" y="9817587"/>
            <a:ext cx="68531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用下面的命令导出原始的公钥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1FD5A94B-872F-8D42-B316-31EA2C7C0F0B}"/>
              </a:ext>
            </a:extLst>
          </p:cNvPr>
          <p:cNvSpPr/>
          <p:nvPr/>
        </p:nvSpPr>
        <p:spPr>
          <a:xfrm>
            <a:off x="1549066" y="10815841"/>
            <a:ext cx="20733418" cy="1146588"/>
          </a:xfrm>
          <a:prstGeom prst="roundRect">
            <a:avLst>
              <a:gd name="adj" fmla="val 4238"/>
            </a:avLst>
          </a:prstGeom>
          <a:solidFill>
            <a:schemeClr val="tx1">
              <a:lumMod val="65000"/>
              <a:lumOff val="3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l"/>
            <a:r>
              <a:rPr lang="en" altLang="zh-CN" sz="4800" dirty="0">
                <a:solidFill>
                  <a:schemeClr val="bg1"/>
                </a:solidFill>
              </a:rPr>
              <a:t> </a:t>
            </a:r>
            <a:r>
              <a:rPr lang="en" altLang="zh-CN" sz="4800" dirty="0" err="1">
                <a:solidFill>
                  <a:schemeClr val="bg1"/>
                </a:solidFill>
              </a:rPr>
              <a:t>openssl</a:t>
            </a:r>
            <a:r>
              <a:rPr lang="en" altLang="zh-CN" sz="4800" dirty="0">
                <a:solidFill>
                  <a:schemeClr val="bg1"/>
                </a:solidFill>
              </a:rPr>
              <a:t> </a:t>
            </a:r>
            <a:r>
              <a:rPr lang="en" altLang="zh-CN" sz="4800" dirty="0" err="1">
                <a:solidFill>
                  <a:schemeClr val="bg1"/>
                </a:solidFill>
              </a:rPr>
              <a:t>rsa</a:t>
            </a:r>
            <a:r>
              <a:rPr lang="en" altLang="zh-CN" sz="4800" dirty="0">
                <a:solidFill>
                  <a:schemeClr val="bg1"/>
                </a:solidFill>
              </a:rPr>
              <a:t> -in </a:t>
            </a:r>
            <a:r>
              <a:rPr lang="en" altLang="zh-CN" sz="4800" dirty="0" err="1">
                <a:solidFill>
                  <a:schemeClr val="bg1"/>
                </a:solidFill>
              </a:rPr>
              <a:t>rsa-key.pem</a:t>
            </a:r>
            <a:r>
              <a:rPr lang="en" altLang="zh-CN" sz="4800" dirty="0">
                <a:solidFill>
                  <a:schemeClr val="bg1"/>
                </a:solidFill>
              </a:rPr>
              <a:t> -</a:t>
            </a:r>
            <a:r>
              <a:rPr lang="en" altLang="zh-CN" sz="4800" dirty="0" err="1">
                <a:solidFill>
                  <a:schemeClr val="bg1"/>
                </a:solidFill>
              </a:rPr>
              <a:t>outform</a:t>
            </a:r>
            <a:r>
              <a:rPr lang="en" altLang="zh-CN" sz="4800" dirty="0">
                <a:solidFill>
                  <a:schemeClr val="bg1"/>
                </a:solidFill>
              </a:rPr>
              <a:t> PEM -</a:t>
            </a:r>
            <a:r>
              <a:rPr lang="en" altLang="zh-CN" sz="4800" dirty="0" err="1">
                <a:solidFill>
                  <a:schemeClr val="bg1"/>
                </a:solidFill>
              </a:rPr>
              <a:t>pubout</a:t>
            </a:r>
            <a:r>
              <a:rPr lang="en" altLang="zh-CN" sz="4800" dirty="0">
                <a:solidFill>
                  <a:schemeClr val="bg1"/>
                </a:solidFill>
              </a:rPr>
              <a:t> -out </a:t>
            </a:r>
            <a:r>
              <a:rPr lang="en" altLang="zh-CN" sz="4800" dirty="0" err="1">
                <a:solidFill>
                  <a:schemeClr val="bg1"/>
                </a:solidFill>
              </a:rPr>
              <a:t>rsa-pub.pem</a:t>
            </a:r>
            <a:endParaRPr lang="en" altLang="zh-CN" sz="48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9286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3910559" y="7799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网络通信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CE21BE5-0F04-A147-8D67-E1A5E280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209CDCE2-AFAD-F548-8D6B-1CA7694614E1}"/>
              </a:ext>
            </a:extLst>
          </p:cNvPr>
          <p:cNvSpPr/>
          <p:nvPr/>
        </p:nvSpPr>
        <p:spPr>
          <a:xfrm>
            <a:off x="8789734" y="489679"/>
            <a:ext cx="8538386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net</a:t>
            </a:r>
            <a:endParaRPr kumimoji="1"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0487D6-DD07-664D-A370-EECA1B44FB4A}"/>
              </a:ext>
            </a:extLst>
          </p:cNvPr>
          <p:cNvSpPr/>
          <p:nvPr/>
        </p:nvSpPr>
        <p:spPr>
          <a:xfrm>
            <a:off x="1910014" y="2788821"/>
            <a:ext cx="1835116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net.Server</a:t>
            </a:r>
            <a:endParaRPr lang="en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latinLnBrk="1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用于创建 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 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IPC 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FAD1F1-E95B-1E4D-9DAE-C6A2A5F4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0014" y="5930865"/>
            <a:ext cx="16654379" cy="4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49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3910559" y="7799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网络通信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CE21BE5-0F04-A147-8D67-E1A5E280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209CDCE2-AFAD-F548-8D6B-1CA7694614E1}"/>
              </a:ext>
            </a:extLst>
          </p:cNvPr>
          <p:cNvSpPr/>
          <p:nvPr/>
        </p:nvSpPr>
        <p:spPr>
          <a:xfrm>
            <a:off x="8789734" y="489679"/>
            <a:ext cx="8538386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net</a:t>
            </a:r>
            <a:endParaRPr kumimoji="1"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0487D6-DD07-664D-A370-EECA1B44FB4A}"/>
              </a:ext>
            </a:extLst>
          </p:cNvPr>
          <p:cNvSpPr/>
          <p:nvPr/>
        </p:nvSpPr>
        <p:spPr>
          <a:xfrm>
            <a:off x="1792732" y="2557260"/>
            <a:ext cx="1835116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net.Socket</a:t>
            </a:r>
            <a:endParaRPr lang="en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latinLnBrk="1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通常用于创建一个 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或本地服务器。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673A1C-02AA-F545-971D-7E84FAF86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7706" y="3206960"/>
            <a:ext cx="8670105" cy="338798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E1996D4-6863-604C-8F59-944BD03711AC}"/>
              </a:ext>
            </a:extLst>
          </p:cNvPr>
          <p:cNvSpPr/>
          <p:nvPr/>
        </p:nvSpPr>
        <p:spPr>
          <a:xfrm>
            <a:off x="1150173" y="5457123"/>
            <a:ext cx="12192000" cy="74789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</a:t>
            </a:r>
            <a:r>
              <a:rPr lang="zh-CN" altLang="e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当收到另一侧传来的数据时触发。</a:t>
            </a:r>
          </a:p>
          <a:p>
            <a:pPr algn="l"/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connect</a:t>
            </a:r>
            <a:r>
              <a:rPr lang="zh-CN" altLang="e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当连接建立时触发。</a:t>
            </a:r>
          </a:p>
          <a:p>
            <a:pPr algn="l"/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close</a:t>
            </a:r>
            <a:r>
              <a:rPr lang="zh-CN" altLang="e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连接断开时触发。如果是因为传输错误导致的连接断开，则参数为</a:t>
            </a:r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error</a:t>
            </a:r>
            <a:r>
              <a:rPr lang="zh-CN" altLang="e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algn="l"/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end</a:t>
            </a:r>
            <a:r>
              <a:rPr lang="zh-CN" altLang="e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当连接另一侧发送了 </a:t>
            </a:r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FIN 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包的时候触发（读者可以回顾下</a:t>
            </a:r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如何断开连接的）。默认情况下（</a:t>
            </a:r>
            <a:r>
              <a:rPr lang="en" altLang="zh-CN" sz="3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allowHalfOpen</a:t>
            </a:r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== false</a:t>
            </a:r>
            <a:r>
              <a:rPr lang="zh-CN" altLang="e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），</a:t>
            </a:r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socket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会完成自我销毁操作。但你也可以把 </a:t>
            </a:r>
            <a:r>
              <a:rPr lang="en" altLang="zh-CN" sz="3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allowHalfOpen</a:t>
            </a:r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设置为 </a:t>
            </a:r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true</a:t>
            </a:r>
            <a:r>
              <a:rPr lang="zh-CN" altLang="e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这样就可以继续往</a:t>
            </a:r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socket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里写数据。当然，最后你需要手动调用 </a:t>
            </a:r>
            <a:r>
              <a:rPr lang="en" altLang="zh-CN" sz="3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socket.end</a:t>
            </a:r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</a:p>
          <a:p>
            <a:pPr algn="l"/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error</a:t>
            </a:r>
            <a:r>
              <a:rPr lang="zh-CN" altLang="e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当有错误发生时，就会触发，参数为</a:t>
            </a:r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error</a:t>
            </a:r>
            <a:r>
              <a:rPr lang="zh-CN" altLang="e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。（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官方文档基本一句话带过，不过考虑到出错的可能太多，也可以理解）</a:t>
            </a:r>
          </a:p>
          <a:p>
            <a:pPr algn="l"/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timeout</a:t>
            </a:r>
            <a:r>
              <a:rPr lang="zh-CN" altLang="e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提示用户，</a:t>
            </a:r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socket 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已经超时，需要手动关闭连接。</a:t>
            </a:r>
          </a:p>
          <a:p>
            <a:pPr algn="l"/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drain</a:t>
            </a:r>
            <a:r>
              <a:rPr lang="zh-CN" altLang="e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当写缓存空了的时候触发。（不是很好描述，具体可以看下</a:t>
            </a:r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stream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的介绍）</a:t>
            </a:r>
          </a:p>
          <a:p>
            <a:pPr algn="l"/>
            <a:r>
              <a:rPr lang="en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lookup</a:t>
            </a:r>
            <a:r>
              <a:rPr lang="zh-CN" altLang="e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域名解析完成时触发。</a:t>
            </a:r>
          </a:p>
        </p:txBody>
      </p:sp>
    </p:spTree>
    <p:extLst>
      <p:ext uri="{BB962C8B-B14F-4D97-AF65-F5344CB8AC3E}">
        <p14:creationId xmlns:p14="http://schemas.microsoft.com/office/powerpoint/2010/main" val="3659369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3910559" y="7799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网络通信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CE21BE5-0F04-A147-8D67-E1A5E280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209CDCE2-AFAD-F548-8D6B-1CA7694614E1}"/>
              </a:ext>
            </a:extLst>
          </p:cNvPr>
          <p:cNvSpPr/>
          <p:nvPr/>
        </p:nvSpPr>
        <p:spPr>
          <a:xfrm>
            <a:off x="8789734" y="489679"/>
            <a:ext cx="8538386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net</a:t>
            </a:r>
            <a:endParaRPr kumimoji="1"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0487D6-DD07-664D-A370-EECA1B44FB4A}"/>
              </a:ext>
            </a:extLst>
          </p:cNvPr>
          <p:cNvSpPr/>
          <p:nvPr/>
        </p:nvSpPr>
        <p:spPr>
          <a:xfrm>
            <a:off x="1792732" y="2557260"/>
            <a:ext cx="1835116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net.Socket</a:t>
            </a:r>
            <a:endParaRPr lang="en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latinLnBrk="1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通常用于创建一个 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或本地服务器。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D4BC21-4AE9-0249-9EFA-9A1503626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3564" y="4900950"/>
            <a:ext cx="17589500" cy="44704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1598A77-6A96-9247-9843-7DAD0EE1FBF4}"/>
              </a:ext>
            </a:extLst>
          </p:cNvPr>
          <p:cNvSpPr/>
          <p:nvPr/>
        </p:nvSpPr>
        <p:spPr>
          <a:xfrm>
            <a:off x="2173564" y="9765994"/>
            <a:ext cx="1758949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allowHalfOpen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：默认为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false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，如果为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true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当另一端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socket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发送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FIN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包时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socket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不会自动发送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FIN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包。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socket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变为不可读但可写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半关闭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，（对方对于本方来说可写不可读）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如果要完成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的四次挥手，则需要手动调用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socket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end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方法。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6372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83E335F2-D100-3043-9CFE-991B2010D204}"/>
              </a:ext>
            </a:extLst>
          </p:cNvPr>
          <p:cNvSpPr txBox="1"/>
          <p:nvPr/>
        </p:nvSpPr>
        <p:spPr>
          <a:xfrm>
            <a:off x="1224174" y="1458930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7507F35E-5BD6-164C-A4C7-4CEB43EF37BE}"/>
              </a:ext>
            </a:extLst>
          </p:cNvPr>
          <p:cNvSpPr/>
          <p:nvPr/>
        </p:nvSpPr>
        <p:spPr>
          <a:xfrm>
            <a:off x="12580644" y="1291912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输入输出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96934876-BCF5-534F-92DA-70CE842977AF}"/>
              </a:ext>
            </a:extLst>
          </p:cNvPr>
          <p:cNvSpPr/>
          <p:nvPr/>
        </p:nvSpPr>
        <p:spPr>
          <a:xfrm>
            <a:off x="16847846" y="1291913"/>
            <a:ext cx="4431800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文件系统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FADBF0C-DFE1-2347-881A-86D8027B0ED5}"/>
              </a:ext>
            </a:extLst>
          </p:cNvPr>
          <p:cNvSpPr txBox="1"/>
          <p:nvPr/>
        </p:nvSpPr>
        <p:spPr>
          <a:xfrm>
            <a:off x="1227418" y="4739095"/>
            <a:ext cx="960195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二、应用服务器框架开发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E965279-C6BB-6C48-A836-374BEC69DEFE}"/>
              </a:ext>
            </a:extLst>
          </p:cNvPr>
          <p:cNvSpPr/>
          <p:nvPr/>
        </p:nvSpPr>
        <p:spPr>
          <a:xfrm>
            <a:off x="12577411" y="4640171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路由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DB1575A0-92AD-D744-9511-690E035C6D32}"/>
              </a:ext>
            </a:extLst>
          </p:cNvPr>
          <p:cNvSpPr/>
          <p:nvPr/>
        </p:nvSpPr>
        <p:spPr>
          <a:xfrm>
            <a:off x="12577411" y="5719027"/>
            <a:ext cx="4023169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5F9F2C10-1F6F-9141-A95B-840BF4ACCA69}"/>
              </a:ext>
            </a:extLst>
          </p:cNvPr>
          <p:cNvSpPr/>
          <p:nvPr/>
        </p:nvSpPr>
        <p:spPr>
          <a:xfrm>
            <a:off x="12580643" y="2365990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网络通信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A76FF453-12CC-404F-A04E-BEEB568E65B0}"/>
              </a:ext>
            </a:extLst>
          </p:cNvPr>
          <p:cNvSpPr/>
          <p:nvPr/>
        </p:nvSpPr>
        <p:spPr>
          <a:xfrm>
            <a:off x="16847846" y="2373330"/>
            <a:ext cx="4431800" cy="89972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进程管理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D72C0FB-FD44-4D4A-AB6F-AA52366B0E79}"/>
              </a:ext>
            </a:extLst>
          </p:cNvPr>
          <p:cNvSpPr txBox="1"/>
          <p:nvPr/>
        </p:nvSpPr>
        <p:spPr>
          <a:xfrm>
            <a:off x="1224174" y="10725456"/>
            <a:ext cx="777702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四、数据库技术应用</a:t>
            </a: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143B0F9C-B4EA-604A-B2D4-69A9860DB790}"/>
              </a:ext>
            </a:extLst>
          </p:cNvPr>
          <p:cNvSpPr/>
          <p:nvPr/>
        </p:nvSpPr>
        <p:spPr>
          <a:xfrm>
            <a:off x="12583889" y="10365115"/>
            <a:ext cx="8698995" cy="91440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关系型数据库应用</a:t>
            </a: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D25F1883-F613-C542-AB0C-21AECA8DA8C7}"/>
              </a:ext>
            </a:extLst>
          </p:cNvPr>
          <p:cNvSpPr/>
          <p:nvPr/>
        </p:nvSpPr>
        <p:spPr>
          <a:xfrm>
            <a:off x="12583889" y="11451627"/>
            <a:ext cx="8698996" cy="91440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非关系型数据库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155593A3-EA83-6346-829E-3F20026C48F9}"/>
              </a:ext>
            </a:extLst>
          </p:cNvPr>
          <p:cNvSpPr/>
          <p:nvPr/>
        </p:nvSpPr>
        <p:spPr>
          <a:xfrm>
            <a:off x="16847841" y="4640171"/>
            <a:ext cx="4431800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视图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A94B2EB4-DCBB-734D-A132-39CD2277AF10}"/>
              </a:ext>
            </a:extLst>
          </p:cNvPr>
          <p:cNvSpPr/>
          <p:nvPr/>
        </p:nvSpPr>
        <p:spPr>
          <a:xfrm>
            <a:off x="16847841" y="5709627"/>
            <a:ext cx="4431801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92EE22C-2C88-E540-96D5-8D51CCF1354C}"/>
              </a:ext>
            </a:extLst>
          </p:cNvPr>
          <p:cNvSpPr/>
          <p:nvPr/>
        </p:nvSpPr>
        <p:spPr>
          <a:xfrm>
            <a:off x="12577411" y="3460288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系统模块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95AADC1-CA49-7A4A-BCFE-A40AFDA1D140}"/>
              </a:ext>
            </a:extLst>
          </p:cNvPr>
          <p:cNvSpPr txBox="1"/>
          <p:nvPr/>
        </p:nvSpPr>
        <p:spPr>
          <a:xfrm>
            <a:off x="1224174" y="8246847"/>
            <a:ext cx="960195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三、客户端工具开发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27C62F79-B4C0-144E-9AC6-7FBB4CA3E705}"/>
              </a:ext>
            </a:extLst>
          </p:cNvPr>
          <p:cNvSpPr/>
          <p:nvPr/>
        </p:nvSpPr>
        <p:spPr>
          <a:xfrm>
            <a:off x="12577402" y="8038861"/>
            <a:ext cx="8698995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客户端工具开发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86178B6D-7F5F-3743-8043-056A8183FE96}"/>
              </a:ext>
            </a:extLst>
          </p:cNvPr>
          <p:cNvSpPr/>
          <p:nvPr/>
        </p:nvSpPr>
        <p:spPr>
          <a:xfrm>
            <a:off x="12580645" y="12525704"/>
            <a:ext cx="8698996" cy="91440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前端监控体系后台开发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CEB606C8-B241-4D45-8337-19B82C083BED}"/>
              </a:ext>
            </a:extLst>
          </p:cNvPr>
          <p:cNvSpPr/>
          <p:nvPr/>
        </p:nvSpPr>
        <p:spPr>
          <a:xfrm>
            <a:off x="12580645" y="9109729"/>
            <a:ext cx="4023165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脚手架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316A1522-1894-7F4F-9B41-B34973CA3E91}"/>
              </a:ext>
            </a:extLst>
          </p:cNvPr>
          <p:cNvSpPr/>
          <p:nvPr/>
        </p:nvSpPr>
        <p:spPr>
          <a:xfrm>
            <a:off x="17052149" y="9109729"/>
            <a:ext cx="4224248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视频流录制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2D0CFD84-0E76-E247-9148-07877A658764}"/>
              </a:ext>
            </a:extLst>
          </p:cNvPr>
          <p:cNvSpPr/>
          <p:nvPr/>
        </p:nvSpPr>
        <p:spPr>
          <a:xfrm>
            <a:off x="12583889" y="6796136"/>
            <a:ext cx="8698995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打造应用服务器框架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6315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3910559" y="7799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网络通信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CE21BE5-0F04-A147-8D67-E1A5E280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209CDCE2-AFAD-F548-8D6B-1CA7694614E1}"/>
              </a:ext>
            </a:extLst>
          </p:cNvPr>
          <p:cNvSpPr/>
          <p:nvPr/>
        </p:nvSpPr>
        <p:spPr>
          <a:xfrm>
            <a:off x="8789734" y="489679"/>
            <a:ext cx="8538386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net</a:t>
            </a:r>
            <a:endParaRPr kumimoji="1"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C1CA13-0D42-E84A-9316-7D1FF959B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8367" y="3020804"/>
            <a:ext cx="8538386" cy="80075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6787CF-B075-C44E-98BB-2835B73FC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1571" y="3020804"/>
            <a:ext cx="8382000" cy="67056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D7654BD-E015-0643-A2E9-836C9BA74C24}"/>
              </a:ext>
            </a:extLst>
          </p:cNvPr>
          <p:cNvSpPr/>
          <p:nvPr/>
        </p:nvSpPr>
        <p:spPr>
          <a:xfrm>
            <a:off x="14705955" y="11451323"/>
            <a:ext cx="28232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连接的释放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EFCEC05-8816-CC48-BADC-5D04A56BBBE7}"/>
              </a:ext>
            </a:extLst>
          </p:cNvPr>
          <p:cNvSpPr/>
          <p:nvPr/>
        </p:nvSpPr>
        <p:spPr>
          <a:xfrm>
            <a:off x="5098047" y="10532788"/>
            <a:ext cx="166904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A8773C8-0FAE-C34D-8773-87B9E676A0C6}"/>
              </a:ext>
            </a:extLst>
          </p:cNvPr>
          <p:cNvSpPr/>
          <p:nvPr/>
        </p:nvSpPr>
        <p:spPr>
          <a:xfrm>
            <a:off x="1910014" y="12354881"/>
            <a:ext cx="190552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https://baijiahao.baidu.com/s?id=1654225744653405133&amp;wfr=spider&amp;for=pc</a:t>
            </a:r>
          </a:p>
        </p:txBody>
      </p:sp>
    </p:spTree>
    <p:extLst>
      <p:ext uri="{BB962C8B-B14F-4D97-AF65-F5344CB8AC3E}">
        <p14:creationId xmlns:p14="http://schemas.microsoft.com/office/powerpoint/2010/main" val="2391433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3910559" y="7799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网络通信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CE21BE5-0F04-A147-8D67-E1A5E280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209CDCE2-AFAD-F548-8D6B-1CA7694614E1}"/>
              </a:ext>
            </a:extLst>
          </p:cNvPr>
          <p:cNvSpPr/>
          <p:nvPr/>
        </p:nvSpPr>
        <p:spPr>
          <a:xfrm>
            <a:off x="8789734" y="489679"/>
            <a:ext cx="8538386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net</a:t>
            </a:r>
            <a:endParaRPr kumimoji="1"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5B5144F-8CBA-5942-8C6C-9DBA16BCD606}"/>
              </a:ext>
            </a:extLst>
          </p:cNvPr>
          <p:cNvSpPr/>
          <p:nvPr/>
        </p:nvSpPr>
        <p:spPr>
          <a:xfrm>
            <a:off x="1713889" y="3879684"/>
            <a:ext cx="2095622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net.Server</a:t>
            </a:r>
            <a:endParaRPr lang="en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用于创建 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 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IPC 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4A73B4A-E6D3-E542-9A83-9FE5AD824C7E}"/>
              </a:ext>
            </a:extLst>
          </p:cNvPr>
          <p:cNvGrpSpPr/>
          <p:nvPr/>
        </p:nvGrpSpPr>
        <p:grpSpPr>
          <a:xfrm>
            <a:off x="6073938" y="9020153"/>
            <a:ext cx="5431592" cy="2113678"/>
            <a:chOff x="5394911" y="6811938"/>
            <a:chExt cx="7571260" cy="2946319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4FCD10B2-266B-2D4A-8BA3-5864ADCDA755}"/>
                </a:ext>
              </a:extLst>
            </p:cNvPr>
            <p:cNvGrpSpPr/>
            <p:nvPr/>
          </p:nvGrpSpPr>
          <p:grpSpPr>
            <a:xfrm>
              <a:off x="6619333" y="7411386"/>
              <a:ext cx="5557333" cy="1905000"/>
              <a:chOff x="5941940" y="7299941"/>
              <a:chExt cx="5557333" cy="1905000"/>
            </a:xfrm>
          </p:grpSpPr>
          <p:pic>
            <p:nvPicPr>
              <p:cNvPr id="19" name="图形 18">
                <a:extLst>
                  <a:ext uri="{FF2B5EF4-FFF2-40B4-BE49-F238E27FC236}">
                    <a16:creationId xmlns:a16="http://schemas.microsoft.com/office/drawing/2014/main" id="{82EB47A5-5908-434D-9E39-4EB93D866B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5941940" y="729994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20" name="圆角矩形 19">
                <a:extLst>
                  <a:ext uri="{FF2B5EF4-FFF2-40B4-BE49-F238E27FC236}">
                    <a16:creationId xmlns:a16="http://schemas.microsoft.com/office/drawing/2014/main" id="{4DB68781-D9FB-7B40-A4D8-125B75BD98CD}"/>
                  </a:ext>
                </a:extLst>
              </p:cNvPr>
              <p:cNvSpPr/>
              <p:nvPr/>
            </p:nvSpPr>
            <p:spPr>
              <a:xfrm>
                <a:off x="8301455" y="7511195"/>
                <a:ext cx="3197818" cy="1482491"/>
              </a:xfrm>
              <a:prstGeom prst="roundRect">
                <a:avLst>
                  <a:gd name="adj" fmla="val 92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6000" dirty="0">
                    <a:solidFill>
                      <a:schemeClr val="bg1"/>
                    </a:solidFill>
                  </a:rPr>
                  <a:t>练习</a:t>
                </a:r>
              </a:p>
            </p:txBody>
          </p:sp>
        </p:grpSp>
        <p:sp>
          <p:nvSpPr>
            <p:cNvPr id="18" name="梯形 17">
              <a:extLst>
                <a:ext uri="{FF2B5EF4-FFF2-40B4-BE49-F238E27FC236}">
                  <a16:creationId xmlns:a16="http://schemas.microsoft.com/office/drawing/2014/main" id="{F3C1BC8A-6E9A-8147-A53D-F49591C2CA17}"/>
                </a:ext>
              </a:extLst>
            </p:cNvPr>
            <p:cNvSpPr/>
            <p:nvPr/>
          </p:nvSpPr>
          <p:spPr>
            <a:xfrm>
              <a:off x="5394911" y="6811938"/>
              <a:ext cx="7571260" cy="2946319"/>
            </a:xfrm>
            <a:prstGeom prst="trapezoid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BCA81D45-32D0-EE4B-96A5-45A7B5473D17}"/>
              </a:ext>
            </a:extLst>
          </p:cNvPr>
          <p:cNvSpPr txBox="1"/>
          <p:nvPr/>
        </p:nvSpPr>
        <p:spPr>
          <a:xfrm>
            <a:off x="12324789" y="9474633"/>
            <a:ext cx="569256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net.Server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练习</a:t>
            </a:r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7179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3910559" y="7799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进程管理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CE21BE5-0F04-A147-8D67-E1A5E280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03CC30F-1DA3-2846-A076-F9652805DBB9}"/>
              </a:ext>
            </a:extLst>
          </p:cNvPr>
          <p:cNvSpPr/>
          <p:nvPr/>
        </p:nvSpPr>
        <p:spPr>
          <a:xfrm>
            <a:off x="2541928" y="4181612"/>
            <a:ext cx="1977247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是以单线程的模式运行的，但它使用的是事件驱动来处理并发，这样有助于我们在多核 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的系统上创建多个子进程，从而提高性能。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F04C5C3-0900-3A40-BD86-D677144A7B20}"/>
              </a:ext>
            </a:extLst>
          </p:cNvPr>
          <p:cNvSpPr/>
          <p:nvPr/>
        </p:nvSpPr>
        <p:spPr>
          <a:xfrm>
            <a:off x="2679032" y="7869245"/>
            <a:ext cx="1902593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每个子进程总是带有三个流对象：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child.stdin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child.stdout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child.stderr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他们可能会共享父进程的 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stdio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流，或者也可以是独立的被导流的流对象。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0215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3910559" y="7799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进程管理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CE21BE5-0F04-A147-8D67-E1A5E280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17" name="圆角矩形 16">
            <a:extLst>
              <a:ext uri="{FF2B5EF4-FFF2-40B4-BE49-F238E27FC236}">
                <a16:creationId xmlns:a16="http://schemas.microsoft.com/office/drawing/2014/main" id="{8C66B428-E6A8-934B-A1D9-F95C50A1F3C9}"/>
              </a:ext>
            </a:extLst>
          </p:cNvPr>
          <p:cNvSpPr/>
          <p:nvPr/>
        </p:nvSpPr>
        <p:spPr>
          <a:xfrm>
            <a:off x="9246280" y="559553"/>
            <a:ext cx="5891439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子进程</a:t>
            </a:r>
            <a:endParaRPr kumimoji="1"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3CC30F-1DA3-2846-A076-F9652805DBB9}"/>
              </a:ext>
            </a:extLst>
          </p:cNvPr>
          <p:cNvSpPr/>
          <p:nvPr/>
        </p:nvSpPr>
        <p:spPr>
          <a:xfrm>
            <a:off x="6376736" y="2380409"/>
            <a:ext cx="165276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exec -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child_process.exec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使用子进程执行命令，缓存子进程的输出，并将子进程的输出以回调函数参数的形式返回。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022A24BF-A9F4-B149-A1DB-D5201431ADDD}"/>
              </a:ext>
            </a:extLst>
          </p:cNvPr>
          <p:cNvSpPr/>
          <p:nvPr/>
        </p:nvSpPr>
        <p:spPr>
          <a:xfrm>
            <a:off x="1479618" y="2557260"/>
            <a:ext cx="3956571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exec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4BBB32A-80D6-9840-9FCB-0DB2CF404DD2}"/>
              </a:ext>
            </a:extLst>
          </p:cNvPr>
          <p:cNvSpPr/>
          <p:nvPr/>
        </p:nvSpPr>
        <p:spPr>
          <a:xfrm>
            <a:off x="1482151" y="4310672"/>
            <a:ext cx="21594417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latinLnBrk="1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command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字符串， 将要运行的命令，参数使用空格隔开</a:t>
            </a:r>
          </a:p>
          <a:p>
            <a:pPr algn="l" latinLnBrk="1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options 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对象，可以是：</a:t>
            </a:r>
          </a:p>
          <a:p>
            <a:pPr lvl="1" indent="0" algn="l" latinLnBrk="1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cwd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字符串，子进程的当前工作目录</a:t>
            </a:r>
          </a:p>
          <a:p>
            <a:pPr algn="l" latinLnBrk="1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env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 环境变量键值对</a:t>
            </a:r>
          </a:p>
          <a:p>
            <a:pPr algn="l" latinLnBrk="1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encoding 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字符串，字符编码（默认： </a:t>
            </a:r>
            <a:r>
              <a:rPr lang="en-US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'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utf8’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  <a:p>
            <a:pPr algn="l" latinLnBrk="1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shell 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字符串，将要执行命令的 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Shell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默认</a:t>
            </a:r>
            <a:r>
              <a:rPr lang="en-US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 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UNIX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中为</a:t>
            </a:r>
            <a:r>
              <a:rPr lang="en-US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bin/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 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Windows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中为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cmd.exe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latinLnBrk="1"/>
            <a:r>
              <a:rPr lang="en-US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Shell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应当能识别 </a:t>
            </a:r>
            <a:r>
              <a:rPr lang="en-US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开关在 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UNIX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中，或 </a:t>
            </a:r>
            <a:r>
              <a:rPr lang="en-US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 /c 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 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Windows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中。 在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Windows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中，命令行解</a:t>
            </a:r>
            <a:endParaRPr lang="en-US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latinLnBrk="1"/>
            <a:r>
              <a:rPr lang="en-US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析应当能兼容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cmd.exe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  <a:p>
            <a:pPr algn="l" latinLnBrk="1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timeout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数字，超时时间（默认： </a:t>
            </a:r>
            <a:r>
              <a:rPr lang="en-US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  <a:p>
            <a:pPr algn="l" latinLnBrk="1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maxBuffer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数字， 在 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stdout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 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stderr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中允许存在的最大缓冲（二进制），如果超出那么子进程</a:t>
            </a:r>
            <a:endParaRPr lang="en-US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latinLnBrk="1"/>
            <a:r>
              <a:rPr lang="en-US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将会被杀死 （默认</a:t>
            </a:r>
            <a:r>
              <a:rPr lang="en-US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200*1024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  <a:p>
            <a:pPr algn="l" latinLnBrk="1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killSignal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字符串，结束信号（默认：</a:t>
            </a:r>
            <a:r>
              <a:rPr lang="en-US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'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SIGTERM’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  <a:p>
            <a:pPr algn="l" latinLnBrk="1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uid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数字，设置用户进程的 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</a:p>
          <a:p>
            <a:pPr algn="l" latinLnBrk="1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gid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数字，设置进程组的 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</a:p>
          <a:p>
            <a:pPr algn="l" latinLnBrk="1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callback 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回调函数，包含三个参数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error, 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stdout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stderr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algn="l" latinLnBrk="1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exec()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方法返回最大的缓冲区，并等待进程结束，一次性返回缓冲区的内容。</a:t>
            </a:r>
          </a:p>
        </p:txBody>
      </p:sp>
    </p:spTree>
    <p:extLst>
      <p:ext uri="{BB962C8B-B14F-4D97-AF65-F5344CB8AC3E}">
        <p14:creationId xmlns:p14="http://schemas.microsoft.com/office/powerpoint/2010/main" val="1941899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3910559" y="7799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进程管理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CE21BE5-0F04-A147-8D67-E1A5E280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17" name="圆角矩形 16">
            <a:extLst>
              <a:ext uri="{FF2B5EF4-FFF2-40B4-BE49-F238E27FC236}">
                <a16:creationId xmlns:a16="http://schemas.microsoft.com/office/drawing/2014/main" id="{8C66B428-E6A8-934B-A1D9-F95C50A1F3C9}"/>
              </a:ext>
            </a:extLst>
          </p:cNvPr>
          <p:cNvSpPr/>
          <p:nvPr/>
        </p:nvSpPr>
        <p:spPr>
          <a:xfrm>
            <a:off x="9246280" y="559553"/>
            <a:ext cx="5891439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子进程</a:t>
            </a:r>
            <a:endParaRPr kumimoji="1"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3CC30F-1DA3-2846-A076-F9652805DBB9}"/>
              </a:ext>
            </a:extLst>
          </p:cNvPr>
          <p:cNvSpPr/>
          <p:nvPr/>
        </p:nvSpPr>
        <p:spPr>
          <a:xfrm>
            <a:off x="6376736" y="2934168"/>
            <a:ext cx="165276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spawn -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child_process.spawn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使用指定的命令行参数创建新进程。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022A24BF-A9F4-B149-A1DB-D5201431ADDD}"/>
              </a:ext>
            </a:extLst>
          </p:cNvPr>
          <p:cNvSpPr/>
          <p:nvPr/>
        </p:nvSpPr>
        <p:spPr>
          <a:xfrm>
            <a:off x="1479618" y="2740782"/>
            <a:ext cx="3956571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4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spawn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4BBB32A-80D6-9840-9FCB-0DB2CF404DD2}"/>
              </a:ext>
            </a:extLst>
          </p:cNvPr>
          <p:cNvSpPr/>
          <p:nvPr/>
        </p:nvSpPr>
        <p:spPr>
          <a:xfrm>
            <a:off x="1503680" y="4933845"/>
            <a:ext cx="21594417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latinLnBrk="1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command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将要运行的命令</a:t>
            </a:r>
          </a:p>
          <a:p>
            <a:pPr algn="l" latinLnBrk="1"/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args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Array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字符串参数数组</a:t>
            </a:r>
          </a:p>
          <a:p>
            <a:pPr algn="l" latinLnBrk="1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options Object</a:t>
            </a:r>
          </a:p>
          <a:p>
            <a:pPr algn="l" latinLnBrk="1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cwd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String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子进程的当前工作目录</a:t>
            </a:r>
          </a:p>
          <a:p>
            <a:pPr algn="l" latinLnBrk="1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env Object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环境变量键值对</a:t>
            </a:r>
          </a:p>
          <a:p>
            <a:pPr algn="l" latinLnBrk="1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stdio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Array|String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子进程的 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stdio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配置</a:t>
            </a:r>
          </a:p>
          <a:p>
            <a:pPr algn="l" latinLnBrk="1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detached Boolean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这个子进程将会变成进程组的领导</a:t>
            </a:r>
          </a:p>
          <a:p>
            <a:pPr algn="l" latinLnBrk="1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uid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Number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设置用户进程的 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</a:p>
          <a:p>
            <a:pPr algn="l" latinLnBrk="1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gid Number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设置进程组的 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</a:p>
          <a:p>
            <a:pPr algn="l" latinLnBrk="1"/>
            <a:endParaRPr lang="en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latinLnBrk="1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spawn()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方法返回流 </a:t>
            </a:r>
            <a:r>
              <a:rPr lang="en-US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stdout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&amp; stderr)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在进程返回大量数据时使用。进程一旦开始执行时 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spawn()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就开始接收响应。</a:t>
            </a:r>
          </a:p>
          <a:p>
            <a:pPr algn="l" latinLnBrk="1"/>
            <a:endParaRPr lang="zh-CN" altLang="en-US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1013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3910559" y="7799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进程管理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CE21BE5-0F04-A147-8D67-E1A5E280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17" name="圆角矩形 16">
            <a:extLst>
              <a:ext uri="{FF2B5EF4-FFF2-40B4-BE49-F238E27FC236}">
                <a16:creationId xmlns:a16="http://schemas.microsoft.com/office/drawing/2014/main" id="{8C66B428-E6A8-934B-A1D9-F95C50A1F3C9}"/>
              </a:ext>
            </a:extLst>
          </p:cNvPr>
          <p:cNvSpPr/>
          <p:nvPr/>
        </p:nvSpPr>
        <p:spPr>
          <a:xfrm>
            <a:off x="9246280" y="559553"/>
            <a:ext cx="5891439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子进程</a:t>
            </a:r>
            <a:endParaRPr kumimoji="1"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3CC30F-1DA3-2846-A076-F9652805DBB9}"/>
              </a:ext>
            </a:extLst>
          </p:cNvPr>
          <p:cNvSpPr/>
          <p:nvPr/>
        </p:nvSpPr>
        <p:spPr>
          <a:xfrm>
            <a:off x="5702969" y="2789751"/>
            <a:ext cx="184343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fork -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child_process.fork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spawn()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的特殊形式，用于在子进程中运行的模块，如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fork('./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son.js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')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相当于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spawn('node', ['./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son.js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']) 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spawn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方法不同的是，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fork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会在父进程与子进程之间，建立一个通信管道，用于进程之间的通信。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022A24BF-A9F4-B149-A1DB-D5201431ADDD}"/>
              </a:ext>
            </a:extLst>
          </p:cNvPr>
          <p:cNvSpPr/>
          <p:nvPr/>
        </p:nvSpPr>
        <p:spPr>
          <a:xfrm>
            <a:off x="1168951" y="2959621"/>
            <a:ext cx="3956571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4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fork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4BBB32A-80D6-9840-9FCB-0DB2CF404DD2}"/>
              </a:ext>
            </a:extLst>
          </p:cNvPr>
          <p:cNvSpPr/>
          <p:nvPr/>
        </p:nvSpPr>
        <p:spPr>
          <a:xfrm>
            <a:off x="1479617" y="5105709"/>
            <a:ext cx="21424764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latinLnBrk="1"/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参数说明如下：</a:t>
            </a:r>
          </a:p>
          <a:p>
            <a:pPr algn="l" latinLnBrk="1"/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modulePath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 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String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将要在子进程中运行的模块</a:t>
            </a:r>
          </a:p>
          <a:p>
            <a:pPr algn="l" latinLnBrk="1"/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args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 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Array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字符串参数数组</a:t>
            </a:r>
          </a:p>
          <a:p>
            <a:pPr algn="l" latinLnBrk="1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options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Object</a:t>
            </a:r>
          </a:p>
          <a:p>
            <a:pPr algn="l" latinLnBrk="1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cwd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String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子进程的当前工作目录</a:t>
            </a:r>
          </a:p>
          <a:p>
            <a:pPr algn="l" latinLnBrk="1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env Object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环境变量键值对</a:t>
            </a:r>
          </a:p>
          <a:p>
            <a:pPr algn="l" latinLnBrk="1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execPath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String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创建子进程的可执行文件</a:t>
            </a:r>
          </a:p>
          <a:p>
            <a:pPr algn="l" latinLnBrk="1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execArgv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Array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子进程的可执行文件的字符串参数数组（默认： 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process.execArgv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  <a:p>
            <a:pPr algn="l" latinLnBrk="1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silent Boolean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如果为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true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子进程的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stdin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stdout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stderr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将会被关联至父进程，否则，它们将会</a:t>
            </a:r>
            <a:r>
              <a:rPr lang="en-US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从父进程中继承。（默认为：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false</a:t>
            </a:r>
            <a:r>
              <a:rPr lang="zh-CN" altLang="e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  <a:p>
            <a:pPr algn="l" latinLnBrk="1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uid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Number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设置用户进程的 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</a:p>
          <a:p>
            <a:pPr algn="l" latinLnBrk="1"/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gid Number 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设置进程组的 </a:t>
            </a:r>
            <a:r>
              <a:rPr lang="en" altLang="zh-CN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</a:p>
          <a:p>
            <a:pPr algn="l" latinLnBrk="1"/>
            <a:endParaRPr lang="en" altLang="zh-CN" sz="36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latinLnBrk="1"/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返回的对象除了拥有</a:t>
            </a:r>
            <a:r>
              <a:rPr lang="en" altLang="zh-CN" sz="36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ChildProcess</a:t>
            </a:r>
            <a:r>
              <a:rPr lang="zh-CN" altLang="en-US" sz="3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实例的所有方法，还有一个内建的通信信道。</a:t>
            </a:r>
          </a:p>
        </p:txBody>
      </p:sp>
    </p:spTree>
    <p:extLst>
      <p:ext uri="{BB962C8B-B14F-4D97-AF65-F5344CB8AC3E}">
        <p14:creationId xmlns:p14="http://schemas.microsoft.com/office/powerpoint/2010/main" val="12425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3910559" y="7799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进程管理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CE21BE5-0F04-A147-8D67-E1A5E280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57E18AA-A3C9-1F41-9440-9CC616111EFD}"/>
              </a:ext>
            </a:extLst>
          </p:cNvPr>
          <p:cNvSpPr txBox="1"/>
          <p:nvPr/>
        </p:nvSpPr>
        <p:spPr>
          <a:xfrm>
            <a:off x="10260621" y="16943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24F1DA5-DB2F-B941-A816-90E56181A737}"/>
              </a:ext>
            </a:extLst>
          </p:cNvPr>
          <p:cNvSpPr/>
          <p:nvPr/>
        </p:nvSpPr>
        <p:spPr>
          <a:xfrm>
            <a:off x="1910014" y="4221177"/>
            <a:ext cx="2076371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工作进程使用 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child_process.fork()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方法衍生，因此它们可以通过 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IPC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与父进程通信并且来回传递服务器句柄。</a:t>
            </a:r>
            <a:endParaRPr lang="zh-CN" altLang="en-US" sz="5000" dirty="0">
              <a:solidFill>
                <a:schemeClr val="bg1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CEE8486A-3E77-0C49-931C-9482515E26E1}"/>
              </a:ext>
            </a:extLst>
          </p:cNvPr>
          <p:cNvSpPr/>
          <p:nvPr/>
        </p:nvSpPr>
        <p:spPr>
          <a:xfrm>
            <a:off x="9246280" y="559553"/>
            <a:ext cx="5891439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1CE30B4-0CAD-7C45-AF8F-7BB56196AC90}"/>
              </a:ext>
            </a:extLst>
          </p:cNvPr>
          <p:cNvSpPr/>
          <p:nvPr/>
        </p:nvSpPr>
        <p:spPr>
          <a:xfrm>
            <a:off x="1910013" y="6174072"/>
            <a:ext cx="21142491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单个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程序仅仅利用单核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因此为了更好利用系统资源就需要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fork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多个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进程执行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服务器逻辑，所以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内建模块提供了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child_process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模块。利用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child_process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模块，我们可以执行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shell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命令，可以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fork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子进程执行代码，也可以直接执行二进制文件；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利用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模块，使用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封装好的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IPC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通道和调度机可以非常简单的创建包括一个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进程下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代理服务器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多个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worker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进程多个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应用服务器的架构，并提供两种调度子进程算法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2E7667-3750-AC4D-A79B-6A6650D0D2D2}"/>
              </a:ext>
            </a:extLst>
          </p:cNvPr>
          <p:cNvSpPr/>
          <p:nvPr/>
        </p:nvSpPr>
        <p:spPr>
          <a:xfrm>
            <a:off x="1910014" y="3005781"/>
            <a:ext cx="417774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cluster.fork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075076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3910559" y="7799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进程管理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CE21BE5-0F04-A147-8D67-E1A5E280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57E18AA-A3C9-1F41-9440-9CC616111EFD}"/>
              </a:ext>
            </a:extLst>
          </p:cNvPr>
          <p:cNvSpPr txBox="1"/>
          <p:nvPr/>
        </p:nvSpPr>
        <p:spPr>
          <a:xfrm>
            <a:off x="10260621" y="16943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CEE8486A-3E77-0C49-931C-9482515E26E1}"/>
              </a:ext>
            </a:extLst>
          </p:cNvPr>
          <p:cNvSpPr/>
          <p:nvPr/>
        </p:nvSpPr>
        <p:spPr>
          <a:xfrm>
            <a:off x="9246280" y="559553"/>
            <a:ext cx="5891439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C3F8B5F0-5613-C043-94E1-E21C3D1B448B}"/>
              </a:ext>
            </a:extLst>
          </p:cNvPr>
          <p:cNvSpPr/>
          <p:nvPr/>
        </p:nvSpPr>
        <p:spPr>
          <a:xfrm>
            <a:off x="1676906" y="3570712"/>
            <a:ext cx="4774649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4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Socket</a:t>
            </a:r>
            <a:r>
              <a:rPr lang="zh-CN" altLang="en" sz="4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传递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135A4109-97F1-6044-92D4-F2E99EC0B5EA}"/>
              </a:ext>
            </a:extLst>
          </p:cNvPr>
          <p:cNvSpPr/>
          <p:nvPr/>
        </p:nvSpPr>
        <p:spPr>
          <a:xfrm>
            <a:off x="12024428" y="5548745"/>
            <a:ext cx="3408219" cy="1309255"/>
          </a:xfrm>
          <a:prstGeom prst="roundRect">
            <a:avLst/>
          </a:prstGeom>
          <a:noFill/>
          <a:ln w="50800" cap="flat">
            <a:solidFill>
              <a:schemeClr val="accent1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Master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进程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6F07523-2EC7-2F42-8C4A-496DAF598148}"/>
              </a:ext>
            </a:extLst>
          </p:cNvPr>
          <p:cNvSpPr/>
          <p:nvPr/>
        </p:nvSpPr>
        <p:spPr>
          <a:xfrm>
            <a:off x="9348959" y="7809920"/>
            <a:ext cx="2098965" cy="1610592"/>
          </a:xfrm>
          <a:prstGeom prst="roundRect">
            <a:avLst/>
          </a:prstGeom>
          <a:noFill/>
          <a:ln w="50800" cap="flat">
            <a:solidFill>
              <a:schemeClr val="accent1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Worker</a:t>
            </a:r>
          </a:p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进程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DE5FF61C-25ED-9740-A345-1D53EC39B6AF}"/>
              </a:ext>
            </a:extLst>
          </p:cNvPr>
          <p:cNvSpPr/>
          <p:nvPr/>
        </p:nvSpPr>
        <p:spPr>
          <a:xfrm>
            <a:off x="11647200" y="7809920"/>
            <a:ext cx="2098965" cy="1610592"/>
          </a:xfrm>
          <a:prstGeom prst="roundRect">
            <a:avLst/>
          </a:prstGeom>
          <a:noFill/>
          <a:ln w="50800" cap="flat">
            <a:solidFill>
              <a:schemeClr val="accent1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Worker</a:t>
            </a:r>
          </a:p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进程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AAA40A6C-8534-5C4A-BA23-663C5C3C1C64}"/>
              </a:ext>
            </a:extLst>
          </p:cNvPr>
          <p:cNvSpPr/>
          <p:nvPr/>
        </p:nvSpPr>
        <p:spPr>
          <a:xfrm>
            <a:off x="13971446" y="7809920"/>
            <a:ext cx="2098965" cy="1610592"/>
          </a:xfrm>
          <a:prstGeom prst="roundRect">
            <a:avLst/>
          </a:prstGeom>
          <a:solidFill>
            <a:schemeClr val="accent5"/>
          </a:solidFill>
          <a:ln w="76200" cap="flat" cmpd="sng">
            <a:solidFill>
              <a:schemeClr val="accent5"/>
            </a:solidFill>
            <a:prstDash val="solid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Worker</a:t>
            </a:r>
          </a:p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进程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F43AE1D1-03E9-D744-84EE-BF861ABD8D8B}"/>
              </a:ext>
            </a:extLst>
          </p:cNvPr>
          <p:cNvSpPr/>
          <p:nvPr/>
        </p:nvSpPr>
        <p:spPr>
          <a:xfrm>
            <a:off x="16295692" y="7809920"/>
            <a:ext cx="2098965" cy="1610592"/>
          </a:xfrm>
          <a:prstGeom prst="roundRect">
            <a:avLst/>
          </a:prstGeom>
          <a:noFill/>
          <a:ln w="50800" cap="flat">
            <a:solidFill>
              <a:schemeClr val="accent1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Worker</a:t>
            </a:r>
          </a:p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进程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A34BA7F-B214-834B-8E9F-DEF7FD25B64C}"/>
              </a:ext>
            </a:extLst>
          </p:cNvPr>
          <p:cNvSpPr/>
          <p:nvPr/>
        </p:nvSpPr>
        <p:spPr>
          <a:xfrm>
            <a:off x="4064231" y="7333959"/>
            <a:ext cx="1883372" cy="1610592"/>
          </a:xfrm>
          <a:prstGeom prst="roundRect">
            <a:avLst/>
          </a:prstGeom>
          <a:noFill/>
          <a:ln w="50800" cap="flat">
            <a:solidFill>
              <a:schemeClr val="accent1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client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cxnSp>
        <p:nvCxnSpPr>
          <p:cNvPr id="25" name="曲线连接符 24">
            <a:extLst>
              <a:ext uri="{FF2B5EF4-FFF2-40B4-BE49-F238E27FC236}">
                <a16:creationId xmlns:a16="http://schemas.microsoft.com/office/drawing/2014/main" id="{1C2D4E73-E989-9C49-BDCF-F7A8B05A61B2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rot="5400000">
            <a:off x="11587530" y="5668912"/>
            <a:ext cx="951920" cy="3330096"/>
          </a:xfrm>
          <a:prstGeom prst="curvedConnector3">
            <a:avLst/>
          </a:prstGeom>
          <a:noFill/>
          <a:ln w="50800" cap="flat">
            <a:solidFill>
              <a:schemeClr val="accent1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曲线连接符 25">
            <a:extLst>
              <a:ext uri="{FF2B5EF4-FFF2-40B4-BE49-F238E27FC236}">
                <a16:creationId xmlns:a16="http://schemas.microsoft.com/office/drawing/2014/main" id="{2D5146AD-0C82-4F4A-B39F-27A5FA24D7A7}"/>
              </a:ext>
            </a:extLst>
          </p:cNvPr>
          <p:cNvCxnSpPr>
            <a:stCxn id="15" idx="2"/>
            <a:endCxn id="20" idx="0"/>
          </p:cNvCxnSpPr>
          <p:nvPr/>
        </p:nvCxnSpPr>
        <p:spPr>
          <a:xfrm rot="16200000" flipH="1">
            <a:off x="15060896" y="5525641"/>
            <a:ext cx="951920" cy="3616637"/>
          </a:xfrm>
          <a:prstGeom prst="curvedConnector3">
            <a:avLst/>
          </a:prstGeom>
          <a:noFill/>
          <a:ln w="50800" cap="flat">
            <a:solidFill>
              <a:schemeClr val="accent1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曲线连接符 26">
            <a:extLst>
              <a:ext uri="{FF2B5EF4-FFF2-40B4-BE49-F238E27FC236}">
                <a16:creationId xmlns:a16="http://schemas.microsoft.com/office/drawing/2014/main" id="{01B77DA3-961F-2047-B845-DCCA425C9B7F}"/>
              </a:ext>
            </a:extLst>
          </p:cNvPr>
          <p:cNvCxnSpPr>
            <a:stCxn id="15" idx="2"/>
            <a:endCxn id="18" idx="0"/>
          </p:cNvCxnSpPr>
          <p:nvPr/>
        </p:nvCxnSpPr>
        <p:spPr>
          <a:xfrm rot="5400000">
            <a:off x="12736651" y="6818033"/>
            <a:ext cx="951920" cy="1031855"/>
          </a:xfrm>
          <a:prstGeom prst="curvedConnector3">
            <a:avLst/>
          </a:prstGeom>
          <a:noFill/>
          <a:ln w="50800" cap="flat">
            <a:solidFill>
              <a:schemeClr val="accent1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曲线连接符 27">
            <a:extLst>
              <a:ext uri="{FF2B5EF4-FFF2-40B4-BE49-F238E27FC236}">
                <a16:creationId xmlns:a16="http://schemas.microsoft.com/office/drawing/2014/main" id="{BF2CBB83-64A1-4049-B65A-C8ED04C2EFCD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 rot="16200000" flipH="1">
            <a:off x="13898773" y="6687764"/>
            <a:ext cx="951920" cy="1292391"/>
          </a:xfrm>
          <a:prstGeom prst="curvedConnector3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4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曲线连接符 28">
            <a:extLst>
              <a:ext uri="{FF2B5EF4-FFF2-40B4-BE49-F238E27FC236}">
                <a16:creationId xmlns:a16="http://schemas.microsoft.com/office/drawing/2014/main" id="{49FA28B5-AF6B-B04A-BC5C-534E3975DF96}"/>
              </a:ext>
            </a:extLst>
          </p:cNvPr>
          <p:cNvCxnSpPr>
            <a:cxnSpLocks/>
            <a:stCxn id="15" idx="1"/>
            <a:endCxn id="21" idx="0"/>
          </p:cNvCxnSpPr>
          <p:nvPr/>
        </p:nvCxnSpPr>
        <p:spPr>
          <a:xfrm rot="10800000" flipV="1">
            <a:off x="5005918" y="6203373"/>
            <a:ext cx="7018511" cy="1130586"/>
          </a:xfrm>
          <a:prstGeom prst="curvedConnector2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曲线连接符 33">
            <a:extLst>
              <a:ext uri="{FF2B5EF4-FFF2-40B4-BE49-F238E27FC236}">
                <a16:creationId xmlns:a16="http://schemas.microsoft.com/office/drawing/2014/main" id="{CB8E5E92-9152-7940-8048-995ABD3C72ED}"/>
              </a:ext>
            </a:extLst>
          </p:cNvPr>
          <p:cNvCxnSpPr>
            <a:cxnSpLocks/>
            <a:stCxn id="19" idx="2"/>
            <a:endCxn id="21" idx="2"/>
          </p:cNvCxnSpPr>
          <p:nvPr/>
        </p:nvCxnSpPr>
        <p:spPr>
          <a:xfrm rot="5400000" flipH="1">
            <a:off x="9775442" y="4175026"/>
            <a:ext cx="475961" cy="10015012"/>
          </a:xfrm>
          <a:prstGeom prst="curvedConnector3">
            <a:avLst>
              <a:gd name="adj1" fmla="val -326093"/>
            </a:avLst>
          </a:prstGeom>
          <a:noFill/>
          <a:ln w="76200" cap="flat" cmpd="sng">
            <a:solidFill>
              <a:schemeClr val="accent5"/>
            </a:solidFill>
            <a:prstDash val="dashDot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02708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3910559" y="7799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进程管理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CE21BE5-0F04-A147-8D67-E1A5E280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57E18AA-A3C9-1F41-9440-9CC616111EFD}"/>
              </a:ext>
            </a:extLst>
          </p:cNvPr>
          <p:cNvSpPr txBox="1"/>
          <p:nvPr/>
        </p:nvSpPr>
        <p:spPr>
          <a:xfrm>
            <a:off x="10260621" y="16943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CEE8486A-3E77-0C49-931C-9482515E26E1}"/>
              </a:ext>
            </a:extLst>
          </p:cNvPr>
          <p:cNvSpPr/>
          <p:nvPr/>
        </p:nvSpPr>
        <p:spPr>
          <a:xfrm>
            <a:off x="9246280" y="559553"/>
            <a:ext cx="5891439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C3F8B5F0-5613-C043-94E1-E21C3D1B448B}"/>
              </a:ext>
            </a:extLst>
          </p:cNvPr>
          <p:cNvSpPr/>
          <p:nvPr/>
        </p:nvSpPr>
        <p:spPr>
          <a:xfrm>
            <a:off x="1003477" y="3087917"/>
            <a:ext cx="4774649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4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Socket</a:t>
            </a:r>
            <a:r>
              <a:rPr lang="zh-CN" altLang="en" sz="4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传递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1AC1425-FD4B-2C45-8A47-0056B69AC445}"/>
              </a:ext>
            </a:extLst>
          </p:cNvPr>
          <p:cNvSpPr/>
          <p:nvPr/>
        </p:nvSpPr>
        <p:spPr>
          <a:xfrm>
            <a:off x="1003477" y="5158276"/>
            <a:ext cx="22377044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主进程：</a:t>
            </a:r>
          </a:p>
          <a:p>
            <a:pPr lvl="1"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传递消息和句柄。</a:t>
            </a:r>
          </a:p>
          <a:p>
            <a:pPr lvl="1"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将消息包装成内部消息，使用 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JSON.stringify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序列化为字符串。</a:t>
            </a:r>
          </a:p>
          <a:p>
            <a:pPr lvl="1"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通过对应的 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handleConversion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message.type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].send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方法序列化句柄。</a:t>
            </a:r>
          </a:p>
          <a:p>
            <a:pPr lvl="1"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将序列化后的字符串和句柄发入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IPC channel 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子进程</a:t>
            </a:r>
          </a:p>
          <a:p>
            <a:pPr lvl="1"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 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JSON.parse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反序列化消息字符串为消息对象。</a:t>
            </a:r>
          </a:p>
          <a:p>
            <a:pPr lvl="1"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触发内部消息事件（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internalMessage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监听器。</a:t>
            </a:r>
          </a:p>
          <a:p>
            <a:pPr lvl="1"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将传递来的句柄使用 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handleConversion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message.type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].got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方法反序列化为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对象。</a:t>
            </a:r>
          </a:p>
          <a:p>
            <a:pPr lvl="1"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带着消息对象中的具体消息内容和反序列化后的句柄对象，触发用户级别事件。</a:t>
            </a:r>
          </a:p>
        </p:txBody>
      </p:sp>
    </p:spTree>
    <p:extLst>
      <p:ext uri="{BB962C8B-B14F-4D97-AF65-F5344CB8AC3E}">
        <p14:creationId xmlns:p14="http://schemas.microsoft.com/office/powerpoint/2010/main" val="3299505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999364" y="1045721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deno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6" name="图片 5" descr="地图&#10;&#10;描述已自动生成">
            <a:extLst>
              <a:ext uri="{FF2B5EF4-FFF2-40B4-BE49-F238E27FC236}">
                <a16:creationId xmlns:a16="http://schemas.microsoft.com/office/drawing/2014/main" id="{3833B137-57FB-BB45-A1B6-544579D16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849" y="2977242"/>
            <a:ext cx="16466458" cy="926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13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6FADBF0C-DFE1-2347-881A-86D8027B0ED5}"/>
              </a:ext>
            </a:extLst>
          </p:cNvPr>
          <p:cNvSpPr txBox="1"/>
          <p:nvPr/>
        </p:nvSpPr>
        <p:spPr>
          <a:xfrm>
            <a:off x="1774123" y="1198073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十、运维与监控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F33E0AA3-F5CD-814E-94B2-11CA642612F6}"/>
              </a:ext>
            </a:extLst>
          </p:cNvPr>
          <p:cNvSpPr/>
          <p:nvPr/>
        </p:nvSpPr>
        <p:spPr>
          <a:xfrm>
            <a:off x="13847226" y="8428713"/>
            <a:ext cx="4047443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消息 </a:t>
            </a:r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kafka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92303742-41B3-C945-B38C-2195F71CBBD2}"/>
              </a:ext>
            </a:extLst>
          </p:cNvPr>
          <p:cNvSpPr/>
          <p:nvPr/>
        </p:nvSpPr>
        <p:spPr>
          <a:xfrm>
            <a:off x="13869935" y="9763224"/>
            <a:ext cx="8310525" cy="802692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平台搭建与应用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F13848-841B-034F-96F4-8952560AC5C3}"/>
              </a:ext>
            </a:extLst>
          </p:cNvPr>
          <p:cNvSpPr txBox="1"/>
          <p:nvPr/>
        </p:nvSpPr>
        <p:spPr>
          <a:xfrm>
            <a:off x="20617046" y="3956847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72784104-3554-504F-8214-94302726D2E6}"/>
              </a:ext>
            </a:extLst>
          </p:cNvPr>
          <p:cNvSpPr/>
          <p:nvPr/>
        </p:nvSpPr>
        <p:spPr>
          <a:xfrm>
            <a:off x="13822952" y="7339341"/>
            <a:ext cx="4047443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队列 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bull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9E5BF293-19A2-414A-B38F-F64BE6A99257}"/>
              </a:ext>
            </a:extLst>
          </p:cNvPr>
          <p:cNvSpPr/>
          <p:nvPr/>
        </p:nvSpPr>
        <p:spPr>
          <a:xfrm>
            <a:off x="13934335" y="12005286"/>
            <a:ext cx="8270188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运维与监控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3DB9CED-C40B-6040-B469-81F9FE954132}"/>
              </a:ext>
            </a:extLst>
          </p:cNvPr>
          <p:cNvSpPr txBox="1"/>
          <p:nvPr/>
        </p:nvSpPr>
        <p:spPr>
          <a:xfrm>
            <a:off x="1774333" y="2758189"/>
            <a:ext cx="881723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六、</a:t>
            </a:r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协议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1BD7779C-88CF-314D-B8DD-3F40796DA77D}"/>
              </a:ext>
            </a:extLst>
          </p:cNvPr>
          <p:cNvSpPr/>
          <p:nvPr/>
        </p:nvSpPr>
        <p:spPr>
          <a:xfrm>
            <a:off x="18277399" y="7339341"/>
            <a:ext cx="3903062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缓存 </a:t>
            </a:r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redis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20F2523-D621-4C47-B026-CBDA6EB6B2D8}"/>
              </a:ext>
            </a:extLst>
          </p:cNvPr>
          <p:cNvSpPr txBox="1"/>
          <p:nvPr/>
        </p:nvSpPr>
        <p:spPr>
          <a:xfrm>
            <a:off x="1671624" y="7476003"/>
            <a:ext cx="881723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八、通用中间件应用</a:t>
            </a:r>
            <a:endParaRPr kumimoji="1" lang="zh-CN" altLang="en-US" sz="6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FE60DC2-B01B-C341-B24B-D59F24DEB236}"/>
              </a:ext>
            </a:extLst>
          </p:cNvPr>
          <p:cNvSpPr txBox="1"/>
          <p:nvPr/>
        </p:nvSpPr>
        <p:spPr>
          <a:xfrm>
            <a:off x="1750060" y="9680384"/>
            <a:ext cx="881723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九、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endParaRPr kumimoji="1" lang="zh-CN" altLang="en-US" sz="6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601AD395-0CC2-244C-A71F-444CDDB78A33}"/>
              </a:ext>
            </a:extLst>
          </p:cNvPr>
          <p:cNvSpPr/>
          <p:nvPr/>
        </p:nvSpPr>
        <p:spPr>
          <a:xfrm>
            <a:off x="13727119" y="2507448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4BC649F2-64F9-DC4E-A947-AEC7A81D60CC}"/>
              </a:ext>
            </a:extLst>
          </p:cNvPr>
          <p:cNvSpPr/>
          <p:nvPr/>
        </p:nvSpPr>
        <p:spPr>
          <a:xfrm>
            <a:off x="18157292" y="2482900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http/2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3A4CE162-EB4D-A240-A657-E6F696AC72BB}"/>
              </a:ext>
            </a:extLst>
          </p:cNvPr>
          <p:cNvSpPr/>
          <p:nvPr/>
        </p:nvSpPr>
        <p:spPr>
          <a:xfrm>
            <a:off x="13727119" y="3577050"/>
            <a:ext cx="402316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http/3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DA93B2D4-3B94-A747-9B80-E45570B65740}"/>
              </a:ext>
            </a:extLst>
          </p:cNvPr>
          <p:cNvSpPr/>
          <p:nvPr/>
        </p:nvSpPr>
        <p:spPr>
          <a:xfrm>
            <a:off x="13910273" y="10835037"/>
            <a:ext cx="8270187" cy="802076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平台搭建与应用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6DAABA8-21AC-C749-AD5F-82E99B5BB2E5}"/>
              </a:ext>
            </a:extLst>
          </p:cNvPr>
          <p:cNvSpPr txBox="1"/>
          <p:nvPr/>
        </p:nvSpPr>
        <p:spPr>
          <a:xfrm>
            <a:off x="1774333" y="1403764"/>
            <a:ext cx="9844030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五、同构和 </a:t>
            </a:r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SSR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服务端渲染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0033FA87-371C-654E-900B-48FC6C671CB8}"/>
              </a:ext>
            </a:extLst>
          </p:cNvPr>
          <p:cNvSpPr/>
          <p:nvPr/>
        </p:nvSpPr>
        <p:spPr>
          <a:xfrm>
            <a:off x="13702845" y="1361365"/>
            <a:ext cx="8477615" cy="91440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SSR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服务端渲染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F909391E-5F17-AC48-ABAF-71C0CB8D3D02}"/>
              </a:ext>
            </a:extLst>
          </p:cNvPr>
          <p:cNvSpPr/>
          <p:nvPr/>
        </p:nvSpPr>
        <p:spPr>
          <a:xfrm>
            <a:off x="13783519" y="4855112"/>
            <a:ext cx="8396942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Socket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和 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SSE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E29A266-9FAC-DF4E-8FDC-4580DF369F9E}"/>
              </a:ext>
            </a:extLst>
          </p:cNvPr>
          <p:cNvSpPr txBox="1"/>
          <p:nvPr/>
        </p:nvSpPr>
        <p:spPr>
          <a:xfrm>
            <a:off x="1774333" y="4909944"/>
            <a:ext cx="881723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六、网络通信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985573C5-FC9E-4D44-957B-67E9CDE27F76}"/>
              </a:ext>
            </a:extLst>
          </p:cNvPr>
          <p:cNvSpPr/>
          <p:nvPr/>
        </p:nvSpPr>
        <p:spPr>
          <a:xfrm>
            <a:off x="13783519" y="5972839"/>
            <a:ext cx="3966769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视频会议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6014F19-F660-5644-8905-D1C1E47261BD}"/>
              </a:ext>
            </a:extLst>
          </p:cNvPr>
          <p:cNvSpPr/>
          <p:nvPr/>
        </p:nvSpPr>
        <p:spPr>
          <a:xfrm>
            <a:off x="18185491" y="5948776"/>
            <a:ext cx="3966769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terminal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B513A353-BF7A-3541-A3DA-09EC13E24EBA}"/>
              </a:ext>
            </a:extLst>
          </p:cNvPr>
          <p:cNvSpPr/>
          <p:nvPr/>
        </p:nvSpPr>
        <p:spPr>
          <a:xfrm>
            <a:off x="18277399" y="8466024"/>
            <a:ext cx="3903061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定时任务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13168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999364" y="1045721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deno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C10468-1EE7-CE40-9CE6-966EC72CB6CF}"/>
              </a:ext>
            </a:extLst>
          </p:cNvPr>
          <p:cNvSpPr txBox="1"/>
          <p:nvPr/>
        </p:nvSpPr>
        <p:spPr>
          <a:xfrm>
            <a:off x="6115648" y="3440499"/>
            <a:ext cx="6119893" cy="1501536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12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Destroy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80261A-2F02-FD4B-B53D-DE6CD03D0C89}"/>
              </a:ext>
            </a:extLst>
          </p:cNvPr>
          <p:cNvSpPr txBox="1"/>
          <p:nvPr/>
        </p:nvSpPr>
        <p:spPr>
          <a:xfrm>
            <a:off x="12540343" y="3440500"/>
            <a:ext cx="5377314" cy="1501535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12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EC30E0-68D2-2C40-8F64-90635088CD10}"/>
              </a:ext>
            </a:extLst>
          </p:cNvPr>
          <p:cNvSpPr/>
          <p:nvPr/>
        </p:nvSpPr>
        <p:spPr>
          <a:xfrm>
            <a:off x="2541928" y="6422415"/>
            <a:ext cx="19643158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Deno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 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Ryan Dahl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年创立的。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Ryan Dahl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也是 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的创始人，从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2007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年一直到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2012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年，他后来把 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移交给了其他开发者，不再过问了，转而研究人工智能。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他始终不是很喜欢 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语言，久而久之，就想搞一个 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语言的人工智能开发框架。等到他再回过头捡起 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发现这个项目已经背离了他的初衷，有一些无法忽视的问题。</a:t>
            </a:r>
          </a:p>
        </p:txBody>
      </p:sp>
    </p:spTree>
    <p:extLst>
      <p:ext uri="{BB962C8B-B14F-4D97-AF65-F5344CB8AC3E}">
        <p14:creationId xmlns:p14="http://schemas.microsoft.com/office/powerpoint/2010/main" val="2174415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999364" y="1045721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deno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EF4FD2-622C-8A4C-9155-5A6A6C7A9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730" y="3028043"/>
            <a:ext cx="17200540" cy="933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55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999364" y="1045721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deno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B1B975-990A-564B-9560-E896FAE37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472" y="2896544"/>
            <a:ext cx="17965056" cy="977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104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999364" y="1045721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deno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21B4C9-EC64-7245-A7A6-8794707EE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928" y="2669758"/>
            <a:ext cx="18837615" cy="1000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65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999364" y="1045721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deno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21B4C9-EC64-7245-A7A6-8794707EE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928" y="2669758"/>
            <a:ext cx="18837615" cy="1000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95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999364" y="1045721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deno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F6F0F9-9F9C-3D4E-B16C-F726952E2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989" y="2667906"/>
            <a:ext cx="17784021" cy="974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44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999364" y="1045721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deno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F01DC76B-BE29-8849-B4B3-FF32914DA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856" y="2528621"/>
            <a:ext cx="18340288" cy="1014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84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625AEE65-BED4-DB4E-AB12-D5B26E1839D6}"/>
              </a:ext>
            </a:extLst>
          </p:cNvPr>
          <p:cNvSpPr txBox="1"/>
          <p:nvPr/>
        </p:nvSpPr>
        <p:spPr>
          <a:xfrm>
            <a:off x="1645217" y="5296789"/>
            <a:ext cx="21622956" cy="740510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</a:rPr>
              <a:t>Master/worker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</a:rPr>
              <a:t>主从网络处理架构实现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Hiragino Sans GB W3" charset="-122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Hiragino Sans GB W3" charset="-122"/>
            </a:endParaRP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</a:rPr>
              <a:t>master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</a:rPr>
              <a:t>接受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</a:rPr>
              <a:t>socker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</a:rPr>
              <a:t>连接，根据负载均衡，分发给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</a:rPr>
              <a:t>worker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</a:rPr>
              <a:t>，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</a:rPr>
              <a:t>worker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</a:rPr>
              <a:t>处理具体业务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Hiragino Sans GB W3" charset="-122"/>
            </a:endParaRPr>
          </a:p>
          <a:p>
            <a:pPr algn="l">
              <a:lnSpc>
                <a:spcPct val="90000"/>
              </a:lnSpc>
              <a:spcAft>
                <a:spcPts val="600"/>
              </a:spcAft>
            </a:pP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Hiragino Sans GB W3" charset="-122"/>
            </a:endParaRP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</a:rPr>
              <a:t>有精力的同学可以再深入：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Hiragino Sans GB W3" charset="-122"/>
            </a:endParaRP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</a:rPr>
              <a:t>worker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</a:rPr>
              <a:t>监控，挂掉后重启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Hiragino Sans GB W3" charset="-122"/>
            </a:endParaRP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</a:rPr>
              <a:t>master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</a:rPr>
              <a:t>挂掉后，选举，主从切换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E8CBB28-BE14-2040-A854-40A36FC511ED}"/>
              </a:ext>
            </a:extLst>
          </p:cNvPr>
          <p:cNvGrpSpPr/>
          <p:nvPr/>
        </p:nvGrpSpPr>
        <p:grpSpPr>
          <a:xfrm>
            <a:off x="7783547" y="1563831"/>
            <a:ext cx="7571260" cy="2946319"/>
            <a:chOff x="5394911" y="6811938"/>
            <a:chExt cx="7571260" cy="294631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77F53470-CC48-4443-A143-EE6DAB114366}"/>
                </a:ext>
              </a:extLst>
            </p:cNvPr>
            <p:cNvGrpSpPr/>
            <p:nvPr/>
          </p:nvGrpSpPr>
          <p:grpSpPr>
            <a:xfrm>
              <a:off x="6619333" y="7411386"/>
              <a:ext cx="5557333" cy="1905000"/>
              <a:chOff x="5941940" y="7299941"/>
              <a:chExt cx="5557333" cy="1905000"/>
            </a:xfrm>
          </p:grpSpPr>
          <p:pic>
            <p:nvPicPr>
              <p:cNvPr id="17" name="图形 16">
                <a:extLst>
                  <a:ext uri="{FF2B5EF4-FFF2-40B4-BE49-F238E27FC236}">
                    <a16:creationId xmlns:a16="http://schemas.microsoft.com/office/drawing/2014/main" id="{A76D71D2-08B9-9646-BE09-587A7850F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5941940" y="729994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18" name="圆角矩形 17">
                <a:extLst>
                  <a:ext uri="{FF2B5EF4-FFF2-40B4-BE49-F238E27FC236}">
                    <a16:creationId xmlns:a16="http://schemas.microsoft.com/office/drawing/2014/main" id="{9B4A8050-3E1E-8546-AEEE-449BE0575D41}"/>
                  </a:ext>
                </a:extLst>
              </p:cNvPr>
              <p:cNvSpPr/>
              <p:nvPr/>
            </p:nvSpPr>
            <p:spPr>
              <a:xfrm>
                <a:off x="8301455" y="7511195"/>
                <a:ext cx="3197818" cy="1482491"/>
              </a:xfrm>
              <a:prstGeom prst="roundRect">
                <a:avLst>
                  <a:gd name="adj" fmla="val 92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9600" dirty="0">
                    <a:solidFill>
                      <a:schemeClr val="bg1"/>
                    </a:solidFill>
                  </a:rPr>
                  <a:t>作业</a:t>
                </a:r>
              </a:p>
            </p:txBody>
          </p:sp>
        </p:grpSp>
        <p:sp>
          <p:nvSpPr>
            <p:cNvPr id="16" name="梯形 15">
              <a:extLst>
                <a:ext uri="{FF2B5EF4-FFF2-40B4-BE49-F238E27FC236}">
                  <a16:creationId xmlns:a16="http://schemas.microsoft.com/office/drawing/2014/main" id="{D14E7C06-B91A-204C-A791-AA4DEA24B3EE}"/>
                </a:ext>
              </a:extLst>
            </p:cNvPr>
            <p:cNvSpPr/>
            <p:nvPr/>
          </p:nvSpPr>
          <p:spPr>
            <a:xfrm>
              <a:off x="5394911" y="6811938"/>
              <a:ext cx="7571260" cy="2946319"/>
            </a:xfrm>
            <a:prstGeom prst="trapezoid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057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25447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本课重点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743AE4-2058-4845-A13B-11471554094E}"/>
              </a:ext>
            </a:extLst>
          </p:cNvPr>
          <p:cNvSpPr txBox="1"/>
          <p:nvPr/>
        </p:nvSpPr>
        <p:spPr>
          <a:xfrm>
            <a:off x="1604335" y="3155713"/>
            <a:ext cx="789400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en-US" altLang="zh-CN" sz="54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</a:t>
            </a:r>
            <a:r>
              <a:rPr kumimoji="1"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7939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56A079F7-BAFA-6A48-970F-0BEC62299FD6}"/>
              </a:ext>
            </a:extLst>
          </p:cNvPr>
          <p:cNvSpPr/>
          <p:nvPr/>
        </p:nvSpPr>
        <p:spPr>
          <a:xfrm>
            <a:off x="4399494" y="7545053"/>
            <a:ext cx="4829927" cy="200825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输入输出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B4633C89-2ED4-424C-9DFD-6710B5B84A6C}"/>
              </a:ext>
            </a:extLst>
          </p:cNvPr>
          <p:cNvSpPr/>
          <p:nvPr/>
        </p:nvSpPr>
        <p:spPr>
          <a:xfrm>
            <a:off x="9777036" y="7545053"/>
            <a:ext cx="4829927" cy="200825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文件系统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82082844-4222-1F48-8A9A-1B5C2F48B78C}"/>
              </a:ext>
            </a:extLst>
          </p:cNvPr>
          <p:cNvSpPr/>
          <p:nvPr/>
        </p:nvSpPr>
        <p:spPr>
          <a:xfrm>
            <a:off x="9777036" y="10331796"/>
            <a:ext cx="4829927" cy="200825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网络通信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05BD68C7-2734-CB45-B51B-FEA4FF63436F}"/>
              </a:ext>
            </a:extLst>
          </p:cNvPr>
          <p:cNvSpPr/>
          <p:nvPr/>
        </p:nvSpPr>
        <p:spPr>
          <a:xfrm>
            <a:off x="4399494" y="10331796"/>
            <a:ext cx="4829927" cy="200825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进程管理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207DAD64-8BAA-1644-9707-E682E306147A}"/>
              </a:ext>
            </a:extLst>
          </p:cNvPr>
          <p:cNvSpPr/>
          <p:nvPr/>
        </p:nvSpPr>
        <p:spPr>
          <a:xfrm>
            <a:off x="15154578" y="7545053"/>
            <a:ext cx="4829927" cy="200825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系统模块</a:t>
            </a: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A04C8938-2A8A-D348-84AD-CAC87F31B3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18202" y="1631570"/>
            <a:ext cx="7648517" cy="467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28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3910559" y="7799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输入输出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CE21BE5-0F04-A147-8D67-E1A5E280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DBDC9C3F-9D67-F24A-A294-922076D10CBE}"/>
              </a:ext>
            </a:extLst>
          </p:cNvPr>
          <p:cNvGrpSpPr/>
          <p:nvPr/>
        </p:nvGrpSpPr>
        <p:grpSpPr>
          <a:xfrm>
            <a:off x="8673955" y="9958740"/>
            <a:ext cx="5431592" cy="2113678"/>
            <a:chOff x="5394911" y="6811938"/>
            <a:chExt cx="7571260" cy="2946319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722EAFE-D0F4-D442-9003-0EF13D612FFA}"/>
                </a:ext>
              </a:extLst>
            </p:cNvPr>
            <p:cNvGrpSpPr/>
            <p:nvPr/>
          </p:nvGrpSpPr>
          <p:grpSpPr>
            <a:xfrm>
              <a:off x="6619333" y="7411386"/>
              <a:ext cx="5557333" cy="1905000"/>
              <a:chOff x="5941940" y="7299941"/>
              <a:chExt cx="5557333" cy="1905000"/>
            </a:xfrm>
          </p:grpSpPr>
          <p:pic>
            <p:nvPicPr>
              <p:cNvPr id="17" name="图形 16">
                <a:extLst>
                  <a:ext uri="{FF2B5EF4-FFF2-40B4-BE49-F238E27FC236}">
                    <a16:creationId xmlns:a16="http://schemas.microsoft.com/office/drawing/2014/main" id="{85CE81AD-0354-6F44-8E05-8DA142D46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5941940" y="729994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18" name="圆角矩形 17">
                <a:extLst>
                  <a:ext uri="{FF2B5EF4-FFF2-40B4-BE49-F238E27FC236}">
                    <a16:creationId xmlns:a16="http://schemas.microsoft.com/office/drawing/2014/main" id="{0B847EA4-2906-FF4D-A9E1-6284CB4BEA2F}"/>
                  </a:ext>
                </a:extLst>
              </p:cNvPr>
              <p:cNvSpPr/>
              <p:nvPr/>
            </p:nvSpPr>
            <p:spPr>
              <a:xfrm>
                <a:off x="8301455" y="7511195"/>
                <a:ext cx="3197818" cy="1482491"/>
              </a:xfrm>
              <a:prstGeom prst="roundRect">
                <a:avLst>
                  <a:gd name="adj" fmla="val 92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6000" dirty="0">
                    <a:solidFill>
                      <a:schemeClr val="bg1"/>
                    </a:solidFill>
                  </a:rPr>
                  <a:t>练习</a:t>
                </a:r>
              </a:p>
            </p:txBody>
          </p:sp>
        </p:grpSp>
        <p:sp>
          <p:nvSpPr>
            <p:cNvPr id="15" name="梯形 14">
              <a:extLst>
                <a:ext uri="{FF2B5EF4-FFF2-40B4-BE49-F238E27FC236}">
                  <a16:creationId xmlns:a16="http://schemas.microsoft.com/office/drawing/2014/main" id="{7EA24897-7641-734C-9BDB-9CAFE2BB5D62}"/>
                </a:ext>
              </a:extLst>
            </p:cNvPr>
            <p:cNvSpPr/>
            <p:nvPr/>
          </p:nvSpPr>
          <p:spPr>
            <a:xfrm>
              <a:off x="5394911" y="6811938"/>
              <a:ext cx="7571260" cy="2946319"/>
            </a:xfrm>
            <a:prstGeom prst="trapezoid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8046A17A-7AEA-2E4C-A829-5A6B524C62C0}"/>
              </a:ext>
            </a:extLst>
          </p:cNvPr>
          <p:cNvSpPr txBox="1"/>
          <p:nvPr/>
        </p:nvSpPr>
        <p:spPr>
          <a:xfrm>
            <a:off x="14633651" y="10558379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输入输出</a:t>
            </a:r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1F357D47-9599-824D-960D-B7E90D3707A6}"/>
              </a:ext>
            </a:extLst>
          </p:cNvPr>
          <p:cNvSpPr/>
          <p:nvPr/>
        </p:nvSpPr>
        <p:spPr>
          <a:xfrm>
            <a:off x="8462481" y="3217594"/>
            <a:ext cx="5645817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48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readline</a:t>
            </a:r>
            <a:endParaRPr lang="en" altLang="zh-CN" sz="48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BADEC45A-8FB8-9F4A-BCA1-0F8A3E0AEC6E}"/>
              </a:ext>
            </a:extLst>
          </p:cNvPr>
          <p:cNvSpPr/>
          <p:nvPr/>
        </p:nvSpPr>
        <p:spPr>
          <a:xfrm>
            <a:off x="8462480" y="4945777"/>
            <a:ext cx="5645817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48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process.stdin</a:t>
            </a:r>
            <a:endParaRPr lang="en" altLang="zh-CN" sz="48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B70D60B2-DFDC-A84F-86E9-DAA5C13B1052}"/>
              </a:ext>
            </a:extLst>
          </p:cNvPr>
          <p:cNvSpPr/>
          <p:nvPr/>
        </p:nvSpPr>
        <p:spPr>
          <a:xfrm>
            <a:off x="8459730" y="6617521"/>
            <a:ext cx="5645817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48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process.stdout</a:t>
            </a:r>
            <a:endParaRPr lang="en" altLang="zh-CN" sz="48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8690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3910559" y="7799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文件系统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CE21BE5-0F04-A147-8D67-E1A5E280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DBDC9C3F-9D67-F24A-A294-922076D10CBE}"/>
              </a:ext>
            </a:extLst>
          </p:cNvPr>
          <p:cNvGrpSpPr/>
          <p:nvPr/>
        </p:nvGrpSpPr>
        <p:grpSpPr>
          <a:xfrm>
            <a:off x="5163667" y="9865621"/>
            <a:ext cx="5431592" cy="2113678"/>
            <a:chOff x="5394911" y="6811938"/>
            <a:chExt cx="7571260" cy="2946319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722EAFE-D0F4-D442-9003-0EF13D612FFA}"/>
                </a:ext>
              </a:extLst>
            </p:cNvPr>
            <p:cNvGrpSpPr/>
            <p:nvPr/>
          </p:nvGrpSpPr>
          <p:grpSpPr>
            <a:xfrm>
              <a:off x="6619333" y="7411386"/>
              <a:ext cx="5557333" cy="1905000"/>
              <a:chOff x="5941940" y="7299941"/>
              <a:chExt cx="5557333" cy="1905000"/>
            </a:xfrm>
          </p:grpSpPr>
          <p:pic>
            <p:nvPicPr>
              <p:cNvPr id="17" name="图形 16">
                <a:extLst>
                  <a:ext uri="{FF2B5EF4-FFF2-40B4-BE49-F238E27FC236}">
                    <a16:creationId xmlns:a16="http://schemas.microsoft.com/office/drawing/2014/main" id="{85CE81AD-0354-6F44-8E05-8DA142D46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5941940" y="729994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18" name="圆角矩形 17">
                <a:extLst>
                  <a:ext uri="{FF2B5EF4-FFF2-40B4-BE49-F238E27FC236}">
                    <a16:creationId xmlns:a16="http://schemas.microsoft.com/office/drawing/2014/main" id="{0B847EA4-2906-FF4D-A9E1-6284CB4BEA2F}"/>
                  </a:ext>
                </a:extLst>
              </p:cNvPr>
              <p:cNvSpPr/>
              <p:nvPr/>
            </p:nvSpPr>
            <p:spPr>
              <a:xfrm>
                <a:off x="8301455" y="7511195"/>
                <a:ext cx="3197818" cy="1482491"/>
              </a:xfrm>
              <a:prstGeom prst="roundRect">
                <a:avLst>
                  <a:gd name="adj" fmla="val 92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6000" dirty="0">
                    <a:solidFill>
                      <a:schemeClr val="bg1"/>
                    </a:solidFill>
                  </a:rPr>
                  <a:t>练习</a:t>
                </a:r>
              </a:p>
            </p:txBody>
          </p:sp>
        </p:grpSp>
        <p:sp>
          <p:nvSpPr>
            <p:cNvPr id="15" name="梯形 14">
              <a:extLst>
                <a:ext uri="{FF2B5EF4-FFF2-40B4-BE49-F238E27FC236}">
                  <a16:creationId xmlns:a16="http://schemas.microsoft.com/office/drawing/2014/main" id="{7EA24897-7641-734C-9BDB-9CAFE2BB5D62}"/>
                </a:ext>
              </a:extLst>
            </p:cNvPr>
            <p:cNvSpPr/>
            <p:nvPr/>
          </p:nvSpPr>
          <p:spPr>
            <a:xfrm>
              <a:off x="5394911" y="6811938"/>
              <a:ext cx="7571260" cy="2946319"/>
            </a:xfrm>
            <a:prstGeom prst="trapezoid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F36A77FB-9F55-F046-9F4A-9C40A51FEA08}"/>
              </a:ext>
            </a:extLst>
          </p:cNvPr>
          <p:cNvSpPr/>
          <p:nvPr/>
        </p:nvSpPr>
        <p:spPr>
          <a:xfrm>
            <a:off x="1536814" y="3088756"/>
            <a:ext cx="2139961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latinLnBrk="1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提供一组类似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UNIX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POSIX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标准的文件操作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导入文件系统模块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fs)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语法如下所示：</a:t>
            </a:r>
          </a:p>
          <a:p>
            <a:pPr algn="l" latinLnBrk="1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文件系统（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fs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模块）模块中的方法均有异步和同步版本，例如读取文件内容的函数有异步的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fs.readFile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和同步的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fs.readFileSync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algn="l" latinLnBrk="1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异步的方法函数最后一个参数为回调函数，回调函数的第一个参数包含了错误信息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error)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algn="l" latinLnBrk="1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建议大家使用异步方法，比起同步，异步方法性能更高，速度更快，而且没有阻塞。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046A17A-7AEA-2E4C-A829-5A6B524C62C0}"/>
              </a:ext>
            </a:extLst>
          </p:cNvPr>
          <p:cNvSpPr txBox="1"/>
          <p:nvPr/>
        </p:nvSpPr>
        <p:spPr>
          <a:xfrm>
            <a:off x="11848367" y="1044384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文件系统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练习</a:t>
            </a:r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1858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3910559" y="77990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文件系统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CE21BE5-0F04-A147-8D67-E1A5E280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2792" y="542350"/>
            <a:ext cx="2474445" cy="1511539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DBDC9C3F-9D67-F24A-A294-922076D10CBE}"/>
              </a:ext>
            </a:extLst>
          </p:cNvPr>
          <p:cNvGrpSpPr/>
          <p:nvPr/>
        </p:nvGrpSpPr>
        <p:grpSpPr>
          <a:xfrm>
            <a:off x="6128351" y="10664407"/>
            <a:ext cx="5431592" cy="2113678"/>
            <a:chOff x="5394911" y="6811938"/>
            <a:chExt cx="7571260" cy="2946319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722EAFE-D0F4-D442-9003-0EF13D612FFA}"/>
                </a:ext>
              </a:extLst>
            </p:cNvPr>
            <p:cNvGrpSpPr/>
            <p:nvPr/>
          </p:nvGrpSpPr>
          <p:grpSpPr>
            <a:xfrm>
              <a:off x="6619333" y="7411386"/>
              <a:ext cx="5557333" cy="1905000"/>
              <a:chOff x="5941940" y="7299941"/>
              <a:chExt cx="5557333" cy="1905000"/>
            </a:xfrm>
          </p:grpSpPr>
          <p:pic>
            <p:nvPicPr>
              <p:cNvPr id="17" name="图形 16">
                <a:extLst>
                  <a:ext uri="{FF2B5EF4-FFF2-40B4-BE49-F238E27FC236}">
                    <a16:creationId xmlns:a16="http://schemas.microsoft.com/office/drawing/2014/main" id="{85CE81AD-0354-6F44-8E05-8DA142D46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5941940" y="729994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18" name="圆角矩形 17">
                <a:extLst>
                  <a:ext uri="{FF2B5EF4-FFF2-40B4-BE49-F238E27FC236}">
                    <a16:creationId xmlns:a16="http://schemas.microsoft.com/office/drawing/2014/main" id="{0B847EA4-2906-FF4D-A9E1-6284CB4BEA2F}"/>
                  </a:ext>
                </a:extLst>
              </p:cNvPr>
              <p:cNvSpPr/>
              <p:nvPr/>
            </p:nvSpPr>
            <p:spPr>
              <a:xfrm>
                <a:off x="8301455" y="7511195"/>
                <a:ext cx="3197818" cy="1482491"/>
              </a:xfrm>
              <a:prstGeom prst="roundRect">
                <a:avLst>
                  <a:gd name="adj" fmla="val 92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6000" dirty="0">
                    <a:solidFill>
                      <a:schemeClr val="bg1"/>
                    </a:solidFill>
                  </a:rPr>
                  <a:t>练习</a:t>
                </a:r>
              </a:p>
            </p:txBody>
          </p:sp>
        </p:grpSp>
        <p:sp>
          <p:nvSpPr>
            <p:cNvPr id="15" name="梯形 14">
              <a:extLst>
                <a:ext uri="{FF2B5EF4-FFF2-40B4-BE49-F238E27FC236}">
                  <a16:creationId xmlns:a16="http://schemas.microsoft.com/office/drawing/2014/main" id="{7EA24897-7641-734C-9BDB-9CAFE2BB5D62}"/>
                </a:ext>
              </a:extLst>
            </p:cNvPr>
            <p:cNvSpPr/>
            <p:nvPr/>
          </p:nvSpPr>
          <p:spPr>
            <a:xfrm>
              <a:off x="5394911" y="6811938"/>
              <a:ext cx="7571260" cy="2946319"/>
            </a:xfrm>
            <a:prstGeom prst="trapezoid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F36A77FB-9F55-F046-9F4A-9C40A51FEA08}"/>
              </a:ext>
            </a:extLst>
          </p:cNvPr>
          <p:cNvSpPr/>
          <p:nvPr/>
        </p:nvSpPr>
        <p:spPr>
          <a:xfrm>
            <a:off x="1060652" y="2857825"/>
            <a:ext cx="15566991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latinLnBrk="1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Stream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有四种流类型：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Readable -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可读操作。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Writable -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可写操作。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Duplex -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可读可写操作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 -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操作被写入数据，然后读出结果。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latinLnBrk="1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所有的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Stream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对象都是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EventEmitter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的实例。常用的事件有：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 -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当有数据可读时触发。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end -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没有更多的数据可读时触发。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error -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在接收和写入过程中发生错误时触发。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finish -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所有数据已被写入到底层系统时触发。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C74444BF-2B66-964C-AEFF-5745A4820561}"/>
              </a:ext>
            </a:extLst>
          </p:cNvPr>
          <p:cNvSpPr/>
          <p:nvPr/>
        </p:nvSpPr>
        <p:spPr>
          <a:xfrm>
            <a:off x="9246280" y="559553"/>
            <a:ext cx="5891439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Stream</a:t>
            </a:r>
            <a:endParaRPr kumimoji="1"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73ED7DE-60CB-4244-84E9-EBC1379D57F4}"/>
              </a:ext>
            </a:extLst>
          </p:cNvPr>
          <p:cNvSpPr txBox="1"/>
          <p:nvPr/>
        </p:nvSpPr>
        <p:spPr>
          <a:xfrm>
            <a:off x="12174434" y="11283327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Stream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 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练习</a:t>
            </a:r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8572834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50800" cap="flat">
          <a:solidFill>
            <a:srgbClr val="FF6C6E"/>
          </a:solidFill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noAutofit/>
      </a:bodyPr>
      <a:lstStyle>
        <a:defPPr algn="l">
          <a:defRPr sz="6000" b="0" dirty="0" err="1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  <a:sym typeface="Helvetica Neue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FF6C6E"/>
          </a:solidFill>
          <a:prstDash val="solid"/>
          <a:miter lim="400000"/>
          <a:tailEnd type="triangle"/>
        </a:ln>
        <a:effectLst/>
        <a:sp3d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8575" cap="flat">
          <a:noFill/>
          <a:miter lim="400000"/>
        </a:ln>
        <a:effectLst/>
        <a:sp3d/>
      </a:spPr>
      <a:bodyPr rot="0" spcFirstLastPara="1" vertOverflow="overflow" horzOverflow="overflow" vert="horz" wrap="square" lIns="50400" tIns="50800" rIns="50800" bIns="50800" numCol="1" spcCol="38100" rtlCol="0" anchor="ctr">
        <a:noAutofit/>
      </a:bodyPr>
      <a:lstStyle>
        <a:defPPr algn="l">
          <a:defRPr kumimoji="1" sz="2800" b="0" dirty="0" smtClean="0">
            <a:solidFill>
              <a:schemeClr val="tx1"/>
            </a:solidFill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模板" id="{6A2E8E20-CBA2-1E4F-9A2C-A085AB2A78C4}" vid="{FD546A65-7565-9844-B3EA-D2C5A1C214A7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20002</TotalTime>
  <Words>3557</Words>
  <Application>Microsoft Office PowerPoint</Application>
  <PresentationFormat>自定义</PresentationFormat>
  <Paragraphs>395</Paragraphs>
  <Slides>48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1" baseType="lpstr">
      <vt:lpstr>Alibaba PuHuiTi</vt:lpstr>
      <vt:lpstr>Alibaba PuHuiTi R</vt:lpstr>
      <vt:lpstr>Helvetica Light</vt:lpstr>
      <vt:lpstr>Helvetica Neue</vt:lpstr>
      <vt:lpstr>Helvetica Neue Light</vt:lpstr>
      <vt:lpstr>Helvetica Neue Medium</vt:lpstr>
      <vt:lpstr>Hiragino Sans GB W3</vt:lpstr>
      <vt:lpstr>Microsoft Yahei</vt:lpstr>
      <vt:lpstr>Microsoft YaHei</vt:lpstr>
      <vt:lpstr>Arial</vt:lpstr>
      <vt:lpstr>Helvetica</vt:lpstr>
      <vt:lpstr>Wingdings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 楠</dc:creator>
  <cp:lastModifiedBy>张嘉璐6</cp:lastModifiedBy>
  <cp:revision>2094</cp:revision>
  <cp:lastPrinted>2019-10-08T09:23:57Z</cp:lastPrinted>
  <dcterms:created xsi:type="dcterms:W3CDTF">2021-05-18T10:48:55Z</dcterms:created>
  <dcterms:modified xsi:type="dcterms:W3CDTF">2021-08-12T11:41:29Z</dcterms:modified>
</cp:coreProperties>
</file>